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33"/>
  </p:notesMasterIdLst>
  <p:sldIdLst>
    <p:sldId id="256" r:id="rId2"/>
    <p:sldId id="257" r:id="rId3"/>
    <p:sldId id="259" r:id="rId4"/>
    <p:sldId id="264" r:id="rId5"/>
    <p:sldId id="283" r:id="rId6"/>
    <p:sldId id="263" r:id="rId7"/>
    <p:sldId id="292" r:id="rId8"/>
    <p:sldId id="287" r:id="rId9"/>
    <p:sldId id="289" r:id="rId10"/>
    <p:sldId id="290" r:id="rId11"/>
    <p:sldId id="291" r:id="rId12"/>
    <p:sldId id="299" r:id="rId13"/>
    <p:sldId id="307" r:id="rId14"/>
    <p:sldId id="308" r:id="rId15"/>
    <p:sldId id="288" r:id="rId16"/>
    <p:sldId id="296" r:id="rId17"/>
    <p:sldId id="297" r:id="rId18"/>
    <p:sldId id="301" r:id="rId19"/>
    <p:sldId id="298" r:id="rId20"/>
    <p:sldId id="300" r:id="rId21"/>
    <p:sldId id="271" r:id="rId22"/>
    <p:sldId id="302" r:id="rId23"/>
    <p:sldId id="272" r:id="rId24"/>
    <p:sldId id="273" r:id="rId25"/>
    <p:sldId id="303" r:id="rId26"/>
    <p:sldId id="309" r:id="rId27"/>
    <p:sldId id="310" r:id="rId28"/>
    <p:sldId id="311" r:id="rId29"/>
    <p:sldId id="312" r:id="rId30"/>
    <p:sldId id="304" r:id="rId31"/>
    <p:sldId id="305" r:id="rId32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87596" autoAdjust="0"/>
  </p:normalViewPr>
  <p:slideViewPr>
    <p:cSldViewPr>
      <p:cViewPr varScale="1">
        <p:scale>
          <a:sx n="86" d="100"/>
          <a:sy n="86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4;&#1082;&#1089;&#1072;&#1085;&#1072;\Desktop\&#1041;&#1091;&#1093;&#1075;&#1072;&#1083;&#1090;&#1077;&#1088;&#1080;&#1103;\&#1044;&#1083;&#1103;%20&#1075;&#1088;&#1072;&#1078;&#1076;&#1072;&#1085;%20&#1085;&#1072;%20&#1089;&#1072;&#1081;&#1090;\&#1054;&#1073;&#1088;&#1072;&#1079;&#1094;&#1099;,%20&#1090;&#1072;&#1073;&#1083;&#1080;&#1094;&#1099;\&#1050;&#1072;&#1088;&#1090;&#1080;&#1085;&#1082;&#1080;,%20&#1090;&#1072;&#1073;&#1083;&#1080;&#1094;&#1099;\&#1058;&#1072;&#1073;&#1083;&#1080;&#1094;&#1099;\&#1044;&#1086;&#1093;&#1086;&#1076;&#1099;,%20&#1087;&#1088;&#1086;&#1075;&#1088;&#1072;&#1084;&#1084;&#1099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'2021'!$A$9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'2021'!$B$8:$D$8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'2021'!$B$9:$D$9</c:f>
              <c:numCache>
                <c:formatCode>0.0%</c:formatCode>
                <c:ptCount val="3"/>
                <c:pt idx="0">
                  <c:v>3.5000000000000001E-3</c:v>
                </c:pt>
                <c:pt idx="1">
                  <c:v>4.3E-3</c:v>
                </c:pt>
                <c:pt idx="2">
                  <c:v>4.1999999999999997E-3</c:v>
                </c:pt>
              </c:numCache>
            </c:numRef>
          </c:val>
        </c:ser>
        <c:ser>
          <c:idx val="1"/>
          <c:order val="1"/>
          <c:tx>
            <c:strRef>
              <c:f>'2021'!$A$10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'2021'!$B$8:$D$8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'2021'!$B$10:$D$10</c:f>
              <c:numCache>
                <c:formatCode>0.0%</c:formatCode>
                <c:ptCount val="3"/>
                <c:pt idx="0">
                  <c:v>9.3200000000000005E-2</c:v>
                </c:pt>
                <c:pt idx="1">
                  <c:v>0.1211</c:v>
                </c:pt>
                <c:pt idx="2">
                  <c:v>0.1235</c:v>
                </c:pt>
              </c:numCache>
            </c:numRef>
          </c:val>
        </c:ser>
        <c:ser>
          <c:idx val="2"/>
          <c:order val="2"/>
          <c:tx>
            <c:strRef>
              <c:f>'2021'!$A$11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'2021'!$B$8:$D$8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'2021'!$B$11:$D$11</c:f>
              <c:numCache>
                <c:formatCode>0.0%</c:formatCode>
                <c:ptCount val="3"/>
                <c:pt idx="0">
                  <c:v>0.90329999999999999</c:v>
                </c:pt>
                <c:pt idx="1">
                  <c:v>0.87460000000000004</c:v>
                </c:pt>
                <c:pt idx="2">
                  <c:v>0.87229999999999996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577408"/>
        <c:axId val="56587392"/>
      </c:barChart>
      <c:catAx>
        <c:axId val="56577408"/>
        <c:scaling>
          <c:orientation val="minMax"/>
        </c:scaling>
        <c:delete val="0"/>
        <c:axPos val="b"/>
        <c:majorTickMark val="out"/>
        <c:minorTickMark val="none"/>
        <c:tickLblPos val="nextTo"/>
        <c:crossAx val="56587392"/>
        <c:crosses val="autoZero"/>
        <c:auto val="1"/>
        <c:lblAlgn val="ctr"/>
        <c:lblOffset val="100"/>
        <c:noMultiLvlLbl val="0"/>
      </c:catAx>
      <c:valAx>
        <c:axId val="5658739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565774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670925452727467E-2"/>
          <c:y val="7.3907462662878717E-2"/>
          <c:w val="0.47150903889822759"/>
          <c:h val="0.72113201225101398"/>
        </c:manualLayout>
      </c:layout>
      <c:pie3DChart>
        <c:varyColors val="1"/>
        <c:ser>
          <c:idx val="0"/>
          <c:order val="0"/>
          <c:tx>
            <c:strRef>
              <c:f>'Источник дохода 2021'!$B$12</c:f>
              <c:strCache>
                <c:ptCount val="1"/>
                <c:pt idx="0">
                  <c:v>2021 год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'Источник дохода 2021'!$A$13:$A$16</c:f>
              <c:strCache>
                <c:ptCount val="4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</c:strCache>
            </c:strRef>
          </c:cat>
          <c:val>
            <c:numRef>
              <c:f>'Источник дохода 2021'!$B$13:$B$16</c:f>
              <c:numCache>
                <c:formatCode>0.0%</c:formatCode>
                <c:ptCount val="4"/>
                <c:pt idx="0">
                  <c:v>0.39929999999999999</c:v>
                </c:pt>
                <c:pt idx="1">
                  <c:v>0.25480000000000003</c:v>
                </c:pt>
                <c:pt idx="2">
                  <c:v>0.29559999999999997</c:v>
                </c:pt>
                <c:pt idx="3">
                  <c:v>5.04E-2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1294734612820791"/>
          <c:y val="0.60071837256177896"/>
          <c:w val="0.36138953310743255"/>
          <c:h val="0.3702517180630723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1761611260772064E-2"/>
          <c:y val="0.14316776923998537"/>
          <c:w val="0.55304645444587053"/>
          <c:h val="0.59517628220695995"/>
        </c:manualLayout>
      </c:layout>
      <c:pieChart>
        <c:varyColors val="1"/>
        <c:ser>
          <c:idx val="0"/>
          <c:order val="0"/>
          <c:tx>
            <c:strRef>
              <c:f>'Источник дохода 2021'!$B$21</c:f>
              <c:strCache>
                <c:ptCount val="1"/>
                <c:pt idx="0">
                  <c:v>2022 год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'Источник дохода 2021'!$A$22:$A$25</c:f>
              <c:strCache>
                <c:ptCount val="4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</c:strCache>
            </c:strRef>
          </c:cat>
          <c:val>
            <c:numRef>
              <c:f>'Источник дохода 2021'!$B$22:$B$25</c:f>
              <c:numCache>
                <c:formatCode>0.0%</c:formatCode>
                <c:ptCount val="4"/>
                <c:pt idx="0">
                  <c:v>0.41249999999999998</c:v>
                </c:pt>
                <c:pt idx="1">
                  <c:v>0.2389</c:v>
                </c:pt>
                <c:pt idx="2">
                  <c:v>0.3014</c:v>
                </c:pt>
                <c:pt idx="3">
                  <c:v>4.7199999999999999E-2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701645016760451"/>
          <c:y val="0.53594959734216685"/>
          <c:w val="0.29356821483476958"/>
          <c:h val="0.4161898563254680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1784776902887148E-2"/>
          <c:y val="0.13634243790490941"/>
          <c:w val="0.50054440069991246"/>
          <c:h val="0.47434385399963852"/>
        </c:manualLayout>
      </c:layout>
      <c:pieChart>
        <c:varyColors val="1"/>
        <c:ser>
          <c:idx val="0"/>
          <c:order val="0"/>
          <c:tx>
            <c:strRef>
              <c:f>'Источник дохода 2021'!$B$30</c:f>
              <c:strCache>
                <c:ptCount val="1"/>
                <c:pt idx="0">
                  <c:v>2023 год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'Источник дохода 2021'!$A$31:$A$34</c:f>
              <c:strCache>
                <c:ptCount val="4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</c:strCache>
            </c:strRef>
          </c:cat>
          <c:val>
            <c:numRef>
              <c:f>'Источник дохода 2021'!$B$31:$B$34</c:f>
              <c:numCache>
                <c:formatCode>0.0%</c:formatCode>
                <c:ptCount val="4"/>
                <c:pt idx="0">
                  <c:v>0.43080000000000002</c:v>
                </c:pt>
                <c:pt idx="1">
                  <c:v>0.23119999999999999</c:v>
                </c:pt>
                <c:pt idx="2">
                  <c:v>0.2923</c:v>
                </c:pt>
                <c:pt idx="3">
                  <c:v>4.5699999999999998E-2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022506561679789"/>
          <c:y val="0.49206825278120009"/>
          <c:w val="0.34144160104986876"/>
          <c:h val="0.4894282061528818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'2021-1'!$A$9</c:f>
              <c:strCache>
                <c:ptCount val="1"/>
                <c:pt idx="0">
                  <c:v>Администрация Полевского сельского поселения Октябрьского муниципального района Еврейской автономной области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'2021-1'!$B$8:$D$8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'2021-1'!$B$9:$D$9</c:f>
              <c:numCache>
                <c:formatCode>0.0%</c:formatCode>
                <c:ptCount val="3"/>
                <c:pt idx="0">
                  <c:v>0.60560000000000003</c:v>
                </c:pt>
                <c:pt idx="1">
                  <c:v>0.59860000000000002</c:v>
                </c:pt>
                <c:pt idx="2">
                  <c:v>0.59350000000000003</c:v>
                </c:pt>
              </c:numCache>
            </c:numRef>
          </c:val>
        </c:ser>
        <c:ser>
          <c:idx val="1"/>
          <c:order val="1"/>
          <c:tx>
            <c:strRef>
              <c:f>'2021-1'!$A$10</c:f>
              <c:strCache>
                <c:ptCount val="1"/>
                <c:pt idx="0">
                  <c:v>Муниципальное казенное учреждение "Поселенческий центр культуры и досуга" муниципального образования "Полевское сельское поселение" Октябрьского муниципального района Еврейской автономной области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'2021-1'!$B$8:$D$8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'2021-1'!$B$10:$D$10</c:f>
              <c:numCache>
                <c:formatCode>0.0%</c:formatCode>
                <c:ptCount val="3"/>
                <c:pt idx="0">
                  <c:v>0.39439999999999997</c:v>
                </c:pt>
                <c:pt idx="1">
                  <c:v>0.40139999999999998</c:v>
                </c:pt>
                <c:pt idx="2">
                  <c:v>0.40649999999999997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742912"/>
        <c:axId val="44748800"/>
        <c:axId val="0"/>
      </c:bar3DChart>
      <c:catAx>
        <c:axId val="44742912"/>
        <c:scaling>
          <c:orientation val="minMax"/>
        </c:scaling>
        <c:delete val="0"/>
        <c:axPos val="l"/>
        <c:majorTickMark val="out"/>
        <c:minorTickMark val="none"/>
        <c:tickLblPos val="nextTo"/>
        <c:crossAx val="44748800"/>
        <c:crosses val="autoZero"/>
        <c:auto val="1"/>
        <c:lblAlgn val="ctr"/>
        <c:lblOffset val="100"/>
        <c:noMultiLvlLbl val="0"/>
      </c:catAx>
      <c:valAx>
        <c:axId val="44748800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44742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444444444444449"/>
          <c:y val="3.9397196097593137E-2"/>
          <c:w val="0.34166666666666667"/>
          <c:h val="0.9384594108309930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CF6A-6ECD-4892-A3FF-2B0199E4B04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C310B-8F46-454D-8EE5-6CA12B504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44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354216-1C5B-49DB-88B7-3C27A1AB381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EB7181-C172-4C75-9750-C8C75FDAD87B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717032"/>
            <a:ext cx="7776864" cy="2592288"/>
          </a:xfrm>
        </p:spPr>
        <p:txBody>
          <a:bodyPr>
            <a:noAutofit/>
          </a:bodyPr>
          <a:lstStyle/>
          <a:p>
            <a:pPr marL="26988" algn="ctr"/>
            <a:r>
              <a:rPr lang="ru-RU" sz="24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к проекту бюджета Муниципального образования</a:t>
            </a:r>
          </a:p>
          <a:p>
            <a:pPr marL="26988" algn="ctr"/>
            <a:r>
              <a:rPr lang="ru-RU" sz="24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«Полевское сельское поселение»</a:t>
            </a:r>
          </a:p>
          <a:p>
            <a:pPr marL="26988" algn="ctr"/>
            <a:r>
              <a:rPr lang="ru-RU" sz="24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Октябрьского</a:t>
            </a:r>
            <a:r>
              <a:rPr lang="en-US" sz="24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Еврейской автономной области на 2021 год и плановый период 2022 -2023 годов </a:t>
            </a:r>
          </a:p>
          <a:p>
            <a:endParaRPr lang="ru-RU" sz="4000" b="1" u="sng" dirty="0">
              <a:solidFill>
                <a:srgbClr val="00B0F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85728"/>
            <a:ext cx="7416824" cy="8390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Бюджет для граждан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ill Sans MT"/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ill Sans MT"/>
              </a:rPr>
            </a:b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75.fastpic.ru/big/2015/1219/5f/9cfde25c9729183615d0c0c8e162a55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24744"/>
            <a:ext cx="54726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106104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</a:rPr>
              <a:t>Норматив отчислений налоговых доходов в местный бюджет</a:t>
            </a:r>
            <a:r>
              <a:rPr lang="ru-RU" sz="48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800" b="1" dirty="0" smtClean="0">
                <a:solidFill>
                  <a:schemeClr val="tx1"/>
                </a:solidFill>
                <a:effectLst/>
              </a:rPr>
            </a:br>
            <a:endParaRPr lang="ru-RU" dirty="0"/>
          </a:p>
        </p:txBody>
      </p:sp>
      <p:sp>
        <p:nvSpPr>
          <p:cNvPr id="5" name="Rectangle 3"/>
          <p:cNvSpPr>
            <a:spLocks noGrp="1"/>
          </p:cNvSpPr>
          <p:nvPr>
            <p:ph sz="quarter" idx="13"/>
          </p:nvPr>
        </p:nvSpPr>
        <p:spPr>
          <a:xfrm>
            <a:off x="683568" y="980728"/>
            <a:ext cx="8146152" cy="2880320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Норматив отчислений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определяет  ту  часть от общей суммы уплаченных налогоплательщиками налогов, которая в соответствии с бюджетным законодательством остается в местном бюджете</a:t>
            </a: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Налог на доходы физических лиц			                  12 %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Единый сельскохозяйственный налог 		                  30 %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Налог на доходы физических лиц		                                100 %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Земельный налог                                                                              100%</a:t>
            </a:r>
          </a:p>
          <a:p>
            <a:endParaRPr lang="ru-RU" sz="1600" dirty="0" smtClean="0">
              <a:latin typeface="Times New Roman" pitchFamily="18" charset="0"/>
            </a:endParaRPr>
          </a:p>
        </p:txBody>
      </p:sp>
      <p:pic>
        <p:nvPicPr>
          <p:cNvPr id="6" name="Рисунок 5" descr="http://ffreedom.ru/wp-content/uploads/2017/03/desyat-sekretov-finansovogo-dostat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789040"/>
            <a:ext cx="7362701" cy="275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www.constmb.ru/wp-content/uploads/sites/9/2017/04/i-35-768x5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789040"/>
            <a:ext cx="496855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08912" cy="129614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Прогнозируемые поступления основных налоговых доходов в бюджет муниципального образования «Полевское сельское поселение» Октябрьского муниципального района ЕАО в 2021 году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2022-2023 годов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435608" y="1916832"/>
            <a:ext cx="7498080" cy="433156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581152"/>
              </p:ext>
            </p:extLst>
          </p:nvPr>
        </p:nvGraphicFramePr>
        <p:xfrm>
          <a:off x="467544" y="1520257"/>
          <a:ext cx="8280920" cy="2191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1584176"/>
                <a:gridCol w="1368152"/>
                <a:gridCol w="1368152"/>
              </a:tblGrid>
              <a:tr h="7119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дохода</a:t>
                      </a:r>
                    </a:p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год,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</a:tr>
              <a:tr h="26968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539 000,00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594 000,00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641 000,00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846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344 000,00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344 000,00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344 000,0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968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399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434 000,00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435 000,00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623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1699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1 350 000,00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1 440 000,00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1 488 000,00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611560" y="274638"/>
            <a:ext cx="8322128" cy="128215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прогнозируемых поступлений основных налоговых доходов в бюджет муниципального образования «Полевское сельское поселение» Октябрьского муниципального района ЕАО в 2021 году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http://profitrevolution.ru/wp-content/uploads/2015/08/upravlenie-dengam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73016"/>
            <a:ext cx="3600400" cy="31683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2008886"/>
              </p:ext>
            </p:extLst>
          </p:nvPr>
        </p:nvGraphicFramePr>
        <p:xfrm>
          <a:off x="395536" y="1772815"/>
          <a:ext cx="5760640" cy="4818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062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611560" y="274638"/>
            <a:ext cx="8322128" cy="128215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прогнозируемых поступлений основных налоговых доходов в бюджет муниципального образования «Полевское сельское поселение» Октябрьского муниципального района ЕАО на плановый период 2022 года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Picture 2" descr="C:\Users\Оксана\Desktop\Бухгалтерия\Для граждан на сайт\Образцы, таблицы\Картинки, таблицы\картинки\Ч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3964491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881864"/>
              </p:ext>
            </p:extLst>
          </p:nvPr>
        </p:nvGraphicFramePr>
        <p:xfrm>
          <a:off x="467544" y="1568310"/>
          <a:ext cx="5317575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947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img3.stockfresh.com/files/i/iserg/m/47/481992_stock-photo-increase-finance-on-white-background-isolated-3d-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89" y="1772816"/>
            <a:ext cx="4161064" cy="50851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11560" y="274638"/>
            <a:ext cx="8322128" cy="128215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прогнозируемых поступлений основных налоговых доходов в бюджет муниципального образования «Полевское сельское поселение» Октябрьского муниципального района ЕАО на плановый период 2023 года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9748164"/>
              </p:ext>
            </p:extLst>
          </p:nvPr>
        </p:nvGraphicFramePr>
        <p:xfrm>
          <a:off x="467544" y="1628800"/>
          <a:ext cx="511256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668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58261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sz="quarter" idx="13"/>
          </p:nvPr>
        </p:nvSpPr>
        <p:spPr>
          <a:xfrm>
            <a:off x="1043608" y="836712"/>
            <a:ext cx="8100392" cy="3096344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Расходы бюджета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дефицита бюджета.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Формирование расходов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осуществляется исходя из прогнозной оценки доходной части бюджета, 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pPr lvl="1" algn="just"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бюджета: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разделам;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ведомствам;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муниципальным программам Полевского сельского поселения.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623" y="4005064"/>
            <a:ext cx="7704857" cy="50405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Разделы классификации расходов бюджетов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4797152"/>
            <a:ext cx="1224136" cy="9361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 «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государственные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760" y="4797153"/>
            <a:ext cx="1152128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 «Национальная оборона»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43808" y="5805264"/>
            <a:ext cx="1224136" cy="72008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08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«Культура , </a:t>
            </a:r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кинематография»</a:t>
            </a:r>
            <a:endParaRPr lang="ru-RU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79912" y="4725144"/>
            <a:ext cx="1296144" cy="93610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 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правоохранительная деятельность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64088" y="4725144"/>
            <a:ext cx="1152128" cy="86409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04 «Национальная экономика»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27984" y="5877272"/>
            <a:ext cx="1368152" cy="648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«Социальная политика»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76256" y="4725145"/>
            <a:ext cx="1152128" cy="7920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05 </a:t>
            </a:r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</a:t>
            </a:r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хозяйство»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5877272"/>
            <a:ext cx="1368152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«Физическая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 и спорт»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786688" y="5661248"/>
            <a:ext cx="1249808" cy="93610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«Межбюджетные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трансферты общего характера»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2844617" y="4652327"/>
            <a:ext cx="288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4393629" y="4615483"/>
            <a:ext cx="214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2988690" y="5156326"/>
            <a:ext cx="12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4554866" y="5174326"/>
            <a:ext cx="133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8460432" y="4509120"/>
            <a:ext cx="0" cy="104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660232" y="4509120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452320" y="450912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940152" y="4509120"/>
            <a:ext cx="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691680" y="4509120"/>
            <a:ext cx="0" cy="28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92888" cy="114300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 бюджета муниципального образования «Полевское сельское поселение» Октябрьского муниципального района ЕАО в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по подведомственным учреждениям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 бюджета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«Полевское сельское поселение» Октябрьского муниципального района ЕАО в 201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2019-2020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по подведомственным учреждениям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77031255"/>
              </p:ext>
            </p:extLst>
          </p:nvPr>
        </p:nvGraphicFramePr>
        <p:xfrm>
          <a:off x="251520" y="1772816"/>
          <a:ext cx="8651480" cy="4669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1512168"/>
                <a:gridCol w="1512168"/>
                <a:gridCol w="1594696"/>
              </a:tblGrid>
              <a:tr h="5007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год,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год,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</a:tr>
              <a:tr h="11090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Администрация Полевского сельского поселения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Октябрьского муниципального района Еврейской автономной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 smtClean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8 772 680,00</a:t>
                      </a:r>
                    </a:p>
                    <a:p>
                      <a:pPr algn="ctr" fontAlgn="ctr"/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6 940 830,00</a:t>
                      </a:r>
                      <a:endParaRPr lang="ru-RU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6 794 660,00</a:t>
                      </a:r>
                      <a:endParaRPr lang="ru-RU" sz="20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450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Муниципальное казенное учреждение </a:t>
                      </a:r>
                      <a:r>
                        <a:rPr lang="ru-RU" sz="20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"Поселенческий центр культуры и досуга"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муниципального образования "Полевское сельское поселение" Октябрьского муниципального района Еврейской автономной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5 712 800,00</a:t>
                      </a:r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 4 654 200,00</a:t>
                      </a:r>
                      <a:endParaRPr lang="ru-RU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4 654 200,00</a:t>
                      </a:r>
                      <a:endParaRPr lang="ru-RU" sz="20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349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14 485 480,00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11 595 030,00</a:t>
                      </a:r>
                      <a:endParaRPr lang="ru-RU" sz="20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11 448</a:t>
                      </a:r>
                      <a:r>
                        <a:rPr lang="ru-RU" sz="2000" b="1" i="0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 860,00</a:t>
                      </a:r>
                      <a:endParaRPr lang="ru-RU" sz="20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50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08912" cy="1138138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 бюджета муниципального образования «Полевское сельское поселение» Октябрьского муниципального района ЕАО в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по подведомственным учреждениям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2" descr="K:\bcem\БЮДЖЕТ ДЛЯ ГРАЖДАН\бюджет 2017-2019\картинки\images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192" y="3717032"/>
            <a:ext cx="2592306" cy="280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46213194"/>
              </p:ext>
            </p:extLst>
          </p:nvPr>
        </p:nvGraphicFramePr>
        <p:xfrm>
          <a:off x="179512" y="1484784"/>
          <a:ext cx="648072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710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94136" cy="1138138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бюджета муниципального образования «Полевское сельское поселение» Октябрьского муниципального района ЕАО в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по программным и не программным направлениям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79069011"/>
              </p:ext>
            </p:extLst>
          </p:nvPr>
        </p:nvGraphicFramePr>
        <p:xfrm>
          <a:off x="467544" y="1556792"/>
          <a:ext cx="8363447" cy="2526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418"/>
                <a:gridCol w="1445489"/>
                <a:gridCol w="1766709"/>
                <a:gridCol w="1617831"/>
              </a:tblGrid>
              <a:tr h="47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</a:p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</a:p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</a:p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/>
                </a:tc>
              </a:tr>
              <a:tr h="7844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Программные расходы предусмотренные в бюджете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6 129 800,00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5 089 000,00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5 089 000,00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844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расходы предусмотренные в бюджете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8 355 680,00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6 506 030,00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6 359 860,00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99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14 485 480,00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11 595 030,00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11 448 860,00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" name="Picture 2" descr="C:\Users\Оксана\Desktop\Бухгалтерия\Для граждан на сайт\Образцы, таблицы\Картинки, таблицы\картинки\Ч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29886"/>
            <a:ext cx="424847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0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5699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«Полевское сельское поселение» Октябрьского муниципального района ЕАО в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в разрезе муниципальных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CustomShape 7"/>
          <p:cNvSpPr>
            <a:spLocks noGrp="1"/>
          </p:cNvSpPr>
          <p:nvPr>
            <p:ph sz="quarter" idx="13"/>
          </p:nvPr>
        </p:nvSpPr>
        <p:spPr>
          <a:xfrm flipH="1">
            <a:off x="817620" y="3717032"/>
            <a:ext cx="7657782" cy="1229965"/>
          </a:xfrm>
          <a:prstGeom prst="rect">
            <a:avLst/>
          </a:prstGeom>
          <a:blipFill>
            <a:blip r:embed="rId2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82296" indent="0" algn="ctr"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Основное мероприятие</a:t>
            </a:r>
          </a:p>
          <a:p>
            <a:pPr marL="82296" indent="0" algn="ctr"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подведомственных казенных учреждений культуры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755575" y="1550436"/>
            <a:ext cx="7719826" cy="777255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программа - </a:t>
            </a:r>
            <a:r>
              <a:rPr lang="ru-RU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 муниципальном образовании «Полевское сельское поселение» на 2021-2023 год</a:t>
            </a:r>
            <a:endParaRPr lang="ru-RU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stomShape 4"/>
          <p:cNvSpPr/>
          <p:nvPr/>
        </p:nvSpPr>
        <p:spPr>
          <a:xfrm>
            <a:off x="917352" y="2691492"/>
            <a:ext cx="7558049" cy="592500"/>
          </a:xfrm>
          <a:prstGeom prst="rect">
            <a:avLst/>
          </a:prstGeom>
          <a:blipFill>
            <a:blip r:embed="rId3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marL="82296" indent="0" algn="ctr"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Подпрограмма  -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поселенческого центра культуры и досуга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«Полевского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сельского поселения»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499992" y="2327691"/>
            <a:ext cx="0" cy="3972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499992" y="3317475"/>
            <a:ext cx="0" cy="3995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827584" y="5312099"/>
            <a:ext cx="1584175" cy="86409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5 712 800,00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56520" y="5324224"/>
            <a:ext cx="1486943" cy="83984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4 654 200,00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948263" y="5324224"/>
            <a:ext cx="1527137" cy="83984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4 654 200,00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руб.</a:t>
            </a:r>
          </a:p>
        </p:txBody>
      </p:sp>
      <p:cxnSp>
        <p:nvCxnSpPr>
          <p:cNvPr id="39" name="Прямая соединительная линия 38"/>
          <p:cNvCxnSpPr>
            <a:endCxn id="23" idx="0"/>
          </p:cNvCxnSpPr>
          <p:nvPr/>
        </p:nvCxnSpPr>
        <p:spPr>
          <a:xfrm>
            <a:off x="1493417" y="4971000"/>
            <a:ext cx="126255" cy="341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525217" y="4946997"/>
            <a:ext cx="0" cy="3542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7668344" y="4971000"/>
            <a:ext cx="288032" cy="3302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72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04656" cy="8640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Полевского сельского поселения!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15616" y="1052736"/>
            <a:ext cx="7885540" cy="56166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Одна из основных целей бюджетной политики – обеспечение 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прозрачности, открытости и доступности бюджетного процесса для 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населения. Инструментом реализации этой цели является «Бюджет для граждан».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«Бюджет для граждан» - это аналитический материал, разрабатываемый в целях ознакомления граждан с основными целями, задачами и приоритетными направлениями бюджетной политики Полевского сельского поселения, планируемыми и достигнутыми результатами использования бюджетных ассигнований.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Надеемся, что представление бюджета в понятной и доступной форме повысит уровень общественного участия жителей в бюджетном процессе Полевского сельского поселения.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«Бюджет для граждан» подготовлен администрацией Полевского сельского поселения Октябрьского муниципального района Еврейской автономной области.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Место нахождения: Еврейская автономная область, Октябрьский района, с. Полевое, ул. Советская, д. 10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Телефон: 8(42665) 26-4-95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Факс: 8(42665)  26-4-8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polevoeokt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post.eao.ru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ой\Desktop\СТУПИНА\Новая папка\20171126_184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6632"/>
            <a:ext cx="1440160" cy="17281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114300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«Полевское сельское поселение» Октябрьского муниципального района ЕАО в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в разрезе муниципальных программ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704283" y="1484784"/>
            <a:ext cx="7704856" cy="108012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программа - </a:t>
            </a:r>
            <a:r>
              <a:rPr lang="ru-RU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«Формирование современной городской среды на территории  «МО Полевское сельское поселение» Октябрьский муниципальный район ЕАО на 2021-2023 годы»</a:t>
            </a:r>
            <a:endParaRPr lang="ru-RU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stomShape 4"/>
          <p:cNvSpPr/>
          <p:nvPr/>
        </p:nvSpPr>
        <p:spPr>
          <a:xfrm>
            <a:off x="563701" y="3158610"/>
            <a:ext cx="8172908" cy="1481549"/>
          </a:xfrm>
          <a:prstGeom prst="rect">
            <a:avLst/>
          </a:prstGeom>
          <a:blipFill>
            <a:blip r:embed="rId2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 anchorCtr="0"/>
          <a:lstStyle/>
          <a:p>
            <a:pPr algn="ctr"/>
            <a:r>
              <a:rPr lang="ru-RU" dirty="0"/>
              <a:t>Целью программы является создание максимально благоприятных, комфортных и безопасных условий проживания населения, </a:t>
            </a:r>
            <a:r>
              <a:rPr lang="ru-RU" dirty="0" smtClean="0"/>
              <a:t>а также</a:t>
            </a:r>
            <a:r>
              <a:rPr lang="ru-RU" dirty="0"/>
              <a:t> развития и обустройства мест массового отдыха населения Полевского сельского поселения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50155" y="2564904"/>
            <a:ext cx="0" cy="5937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592480" y="5307911"/>
            <a:ext cx="1656184" cy="86409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417 000,00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12317" y="5320036"/>
            <a:ext cx="1584176" cy="83984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434 800,00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руб.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04248" y="5307911"/>
            <a:ext cx="1584176" cy="83984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434 800,00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руб.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065037" y="4640159"/>
            <a:ext cx="288032" cy="6487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604405" y="4659150"/>
            <a:ext cx="0" cy="6487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7596336" y="4659150"/>
            <a:ext cx="360040" cy="631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755576" y="17831"/>
            <a:ext cx="7704856" cy="103490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19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1500174"/>
            <a:ext cx="350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Общегосударственные вопросы</a:t>
            </a:r>
            <a:endParaRPr lang="ru-RU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50120" cy="1311534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«Полевское сельское поселение» Октябрьского муниципального района ЕАО в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в области мероприятий непрограммных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направлений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664918"/>
              </p:ext>
            </p:extLst>
          </p:nvPr>
        </p:nvGraphicFramePr>
        <p:xfrm>
          <a:off x="467544" y="2060848"/>
          <a:ext cx="8424937" cy="4217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279"/>
                <a:gridCol w="3191233"/>
                <a:gridCol w="1296144"/>
                <a:gridCol w="1296144"/>
                <a:gridCol w="1224137"/>
              </a:tblGrid>
              <a:tr h="880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</a:tr>
              <a:tr h="20907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Федерации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7 038 530,00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6 067 540,00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5 937 550,00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53 800,00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800,00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14 800,00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7 092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330,00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6 082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340,00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5 952 350,00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92888" cy="114300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«Полевское сельское поселение» Октябрьского муниципального района ЕАО в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2022-2023 годов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области мероприятий непрограммных направлений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043608" y="1556792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Национальная</a:t>
            </a: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оборона</a:t>
            </a:r>
            <a:endParaRPr lang="ru-RU" sz="1800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64011"/>
              </p:ext>
            </p:extLst>
          </p:nvPr>
        </p:nvGraphicFramePr>
        <p:xfrm>
          <a:off x="395536" y="1990726"/>
          <a:ext cx="8424936" cy="1649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747"/>
                <a:gridCol w="3728797"/>
                <a:gridCol w="1296144"/>
                <a:gridCol w="1080120"/>
                <a:gridCol w="1152128"/>
              </a:tblGrid>
              <a:tr h="72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и вневойсковая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подготовка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89 000,00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89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 800,00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93 500,00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89 000,00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89 800,00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93 500,00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Объект 5"/>
          <p:cNvSpPr txBox="1">
            <a:spLocks/>
          </p:cNvSpPr>
          <p:nvPr/>
        </p:nvSpPr>
        <p:spPr>
          <a:xfrm>
            <a:off x="1074543" y="3645024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Национальная безопасность и правоохранительная деятельность</a:t>
            </a:r>
            <a:endParaRPr lang="ru-RU" sz="1800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644270"/>
              </p:ext>
            </p:extLst>
          </p:nvPr>
        </p:nvGraphicFramePr>
        <p:xfrm>
          <a:off x="395535" y="3999060"/>
          <a:ext cx="8496944" cy="2590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258"/>
                <a:gridCol w="3721295"/>
                <a:gridCol w="1224136"/>
                <a:gridCol w="1152128"/>
                <a:gridCol w="1152127"/>
              </a:tblGrid>
              <a:tr h="7416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2 000,00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2 000,00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2 000,00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пожарной безопасности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8 000,00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3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 000,00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3 000,00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10 000,00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5 000,00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5 000,00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64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5" y="1541964"/>
            <a:ext cx="4124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8911" y="3777606"/>
            <a:ext cx="4124350" cy="371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коммунальное хозяйство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9553" y="332656"/>
            <a:ext cx="7992888" cy="114300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«Полевское сельское поселение» Октябрьского муниципального района ЕАО в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в области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98364"/>
              </p:ext>
            </p:extLst>
          </p:nvPr>
        </p:nvGraphicFramePr>
        <p:xfrm>
          <a:off x="395536" y="1988840"/>
          <a:ext cx="8208911" cy="1520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378"/>
                <a:gridCol w="3214110"/>
                <a:gridCol w="1224136"/>
                <a:gridCol w="1296144"/>
                <a:gridCol w="1296143"/>
              </a:tblGrid>
              <a:tr h="4374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</a:tr>
              <a:tr h="591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0412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области национальной экономики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10 000,00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10 000,00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797288"/>
              </p:ext>
            </p:extLst>
          </p:nvPr>
        </p:nvGraphicFramePr>
        <p:xfrm>
          <a:off x="467544" y="4365104"/>
          <a:ext cx="8136904" cy="1760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758"/>
                <a:gridCol w="2840682"/>
                <a:gridCol w="1584176"/>
                <a:gridCol w="1296144"/>
                <a:gridCol w="1296144"/>
              </a:tblGrid>
              <a:tr h="648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 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Жилищной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746 000,00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36 630,00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20</a:t>
                      </a:r>
                      <a:r>
                        <a:rPr lang="ru-RU" sz="1800" b="0" i="0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 000,00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546 806,00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449 516,00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446 266,00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1 292 806,00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486 146,00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466 266,00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96130" y="1547500"/>
            <a:ext cx="3175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Культура и кинематография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9427" y="3732397"/>
            <a:ext cx="4828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9552" y="428958"/>
            <a:ext cx="7992888" cy="114300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«Полевское сельское поселение» Октябрьского муниципального района ЕАО в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2022-2023 годов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области мероприятий непрограммных направлений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008040"/>
              </p:ext>
            </p:extLst>
          </p:nvPr>
        </p:nvGraphicFramePr>
        <p:xfrm>
          <a:off x="539552" y="2060848"/>
          <a:ext cx="8280920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374"/>
                <a:gridCol w="2810066"/>
                <a:gridCol w="1512168"/>
                <a:gridCol w="1368152"/>
                <a:gridCol w="1440160"/>
              </a:tblGrid>
              <a:tr h="6664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 </a:t>
                      </a:r>
                    </a:p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</a:tr>
              <a:tr h="333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5 714</a:t>
                      </a:r>
                      <a:r>
                        <a:rPr lang="ru-RU" sz="18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 800,00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4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 656 200,00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4 656 200,00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9649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5 714 800,00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4 656 200,00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4 656 200,00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490922"/>
              </p:ext>
            </p:extLst>
          </p:nvPr>
        </p:nvGraphicFramePr>
        <p:xfrm>
          <a:off x="395536" y="4365104"/>
          <a:ext cx="849694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762"/>
                <a:gridCol w="3153718"/>
                <a:gridCol w="1368152"/>
                <a:gridCol w="1296144"/>
                <a:gridCol w="1512168"/>
              </a:tblGrid>
              <a:tr h="7416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147 060,00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147 060,00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147 060,00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147 060,00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147 060,00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147 060,00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78112" cy="1210146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«Полевское сельское поселение» Октябрьского муниципального района ЕАО в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году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2022-2023 годов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области мероприятий непрограммных направлений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73833106"/>
              </p:ext>
            </p:extLst>
          </p:nvPr>
        </p:nvGraphicFramePr>
        <p:xfrm>
          <a:off x="467544" y="2199528"/>
          <a:ext cx="8424935" cy="170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28"/>
                <a:gridCol w="4370626"/>
                <a:gridCol w="936563"/>
                <a:gridCol w="961480"/>
                <a:gridCol w="1067738"/>
              </a:tblGrid>
              <a:tr h="72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</a:tr>
              <a:tr h="497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2 000,00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1 000,00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1 000,00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22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2 000,00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1 000,00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1 000,00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19427" y="1628800"/>
            <a:ext cx="4828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9426" y="3861048"/>
            <a:ext cx="7701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312096"/>
              </p:ext>
            </p:extLst>
          </p:nvPr>
        </p:nvGraphicFramePr>
        <p:xfrm>
          <a:off x="395536" y="4365104"/>
          <a:ext cx="8496943" cy="1670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832"/>
                <a:gridCol w="3582688"/>
                <a:gridCol w="1296144"/>
                <a:gridCol w="1224136"/>
                <a:gridCol w="1296143"/>
              </a:tblGrid>
              <a:tr h="7416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  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127 484,00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127 484,00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127 484,00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127 484,00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127 484,00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127 484,00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0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04856" cy="1152128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 проекту бюджета муниципального образования</a:t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«Полевское сельское поселение» Октябрьского муниципального района ЕАО на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 и плановый период на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484784"/>
            <a:ext cx="7344816" cy="4968552"/>
          </a:xfrm>
        </p:spPr>
        <p:txBody>
          <a:bodyPr>
            <a:normAutofit fontScale="92500"/>
          </a:bodyPr>
          <a:lstStyle/>
          <a:p>
            <a:pPr marL="45720" indent="0" algn="just">
              <a:buNone/>
            </a:pPr>
            <a:r>
              <a:rPr lang="ru-RU" dirty="0"/>
              <a:t>	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бюджета муниципального образования «Полевское сельское поселение» 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2022-2023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подготовлен в соответствии с требованиями Бюджетного кодекса РФ, Федерального закона от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06.10.2003 г. № 131-ФЗ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общих принципах организации местного самоуправления в Российской Федерации», областного закона от 30.09.2006 № 546-ОЗ «О межбюджетных отношениях в ЕАО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При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формировании объема налоговых и неналоговых доходов бюджета муниципального образования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учитывались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положения основных направлений налоговой политики РФ 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2021-2023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годов, а также предполагаемые к принятию изменения в налоговое и бюджетное законодательство и нормативные правовые акты, вступающие в силу с 01 января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80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6864" cy="864096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расчетах прогноза по налоговым доходам учтены следующие основные показатели, характеризующие налоговую базу и влияющие на объем поступления налогов в бюджет муниципального образования:</a:t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340768"/>
            <a:ext cx="7632848" cy="446449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налогу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 доходы  физических  лиц, единому сельскохозяйственному налогу, земельному налогу, налогу на имущество физических лиц учитывалось предложение главного администратора - Межрайонная ИФНС России №1 по ЕАО.   </a:t>
            </a:r>
          </a:p>
          <a:p>
            <a:pPr marL="4572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При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расчете прогноза поступления по неналоговым доходам учитывалось предложение главного администратора доходов бюджета муниципального образования.</a:t>
            </a:r>
          </a:p>
          <a:p>
            <a:pPr marL="4572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Формирование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безвозмездных поступлений осуществлялось в соответствии с проектом областного бюджета на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По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сравнению с оценкой 2020 года прогнозируемые в 2021 году доходы снизятся на 719,2 тыс. рублей или на 33,9%.</a:t>
            </a:r>
          </a:p>
          <a:p>
            <a:pPr marL="45720" indent="0" algn="just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423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1682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Определение объемов бюджетных ассигнований на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годов осуществлено на основе утвержденных бюджетных ассигнований по состоянию на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01.11.2020: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124744"/>
            <a:ext cx="7632848" cy="4536504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выполнения целевых показателей по заработной плате отдельных категорий работников бюджетной сферы в соответствии с указами Президента РФ и повышением минимального размера оплаты труда работникам учреждений по фонду оплаты труда в муниципальных учреждениях;</a:t>
            </a: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бюджетные ассигнования на оплату коммунальных услуг на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учтены с учетом индексации 3,6%. </a:t>
            </a: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целях обеспечения сбалансированности бюджета муниципального образования  в условиях предоставления финансовой помощи  из областного бюджета исходя из его возможности бюджетные ассигнования предусмотрены на уровне фактического исполнения бюджета по состоянию на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01.11.2020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года. </a:t>
            </a:r>
          </a:p>
          <a:p>
            <a:pPr marL="45720" indent="0" algn="just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923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589240"/>
            <a:ext cx="7416824" cy="1070992"/>
          </a:xfrm>
        </p:spPr>
        <p:txBody>
          <a:bodyPr/>
          <a:lstStyle/>
          <a:p>
            <a:pPr marL="0" indent="0" algn="ctr">
              <a:buNone/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404664"/>
            <a:ext cx="7632848" cy="5184576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Планирование бюджетных ассигнований на 2021 год осуществлялось программно-целевым методом  на основе муниципальных программ Полевского сельского поселения и уточненных показателей  решения Собрания депутатов  «О бюджете муниципального образования «Полевское сельское поселение» Еврейской автономной области на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плановый период 2021-2022 годов».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объема и структуры расходов бюджета муниципального образования на  2021 год осуществлялось  с учетом: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распределения бюджетных ассигнований по разделам, подразделам, целевым статьям (муниципальным программам и непрограммным направлениям деятельности), группам (группам и подгруппам) видов расходов  бюджета и ведомственной структуры расходов бюджета муниципального образования по главным распорядителям бюджетных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796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893520" cy="64294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71538" y="1214422"/>
            <a:ext cx="7398062" cy="16127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Бюджет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1ca28e4dcd1db95f436b527c04cf64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143248"/>
            <a:ext cx="4500594" cy="3000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2088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3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жители Полевского сельского поселения!</a:t>
            </a:r>
            <a:br>
              <a:rPr lang="ru-RU" sz="3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8352928" cy="388843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П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редставленная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информация предназначена для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широкого круга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пользователей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будет интересна и полезна как студентам, педагогам, </a:t>
            </a: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врачам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молодым семьям, так и пенсионерам и другим категориям </a:t>
            </a: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населения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так как бюджет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затрагивает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интересы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каждого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жителя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Полевского сельского поселения.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Граждане – и как  налогоплательщики, и как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потребители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общественных благ – должны быть уверены в том, что передаваемые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ими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распоряжение государства средства используются прозрачно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эффективно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просят конкретные результаты как для общества в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целом, так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для каждой семьи, для каждого человека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Мы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постарались в доступной и понятной для граждан форме показать основные параметры бюджета муниципального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образования «Полевское сельское поселение»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1331640" y="5229200"/>
            <a:ext cx="6785645" cy="13681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Constantia" pitchFamily="18" charset="0"/>
              </a:rPr>
              <a:t>Спасибо </a:t>
            </a:r>
            <a:endParaRPr lang="ru-RU" sz="3600" dirty="0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ru-RU" sz="3600" dirty="0">
                <a:solidFill>
                  <a:srgbClr val="C00000"/>
                </a:solidFill>
                <a:latin typeface="Constantia" pitchFamily="18" charset="0"/>
              </a:rPr>
              <a:t>за внимание!!!</a:t>
            </a:r>
            <a:endParaRPr lang="ru-RU" sz="3600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84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allpapers.clipartmania.ru/uploads/gallery/main/12/hi-definition-vector-wide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3760" y="731838"/>
            <a:ext cx="5559280" cy="3475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27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55576" y="428604"/>
            <a:ext cx="8280920" cy="64294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sz="quarter" idx="13"/>
          </p:nvPr>
        </p:nvSpPr>
        <p:spPr>
          <a:xfrm>
            <a:off x="1259632" y="1628800"/>
            <a:ext cx="7674056" cy="720080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это денежные средства, перечисляемые из одного бюджета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бюджетной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системы Российской Федерации другому.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97799"/>
              </p:ext>
            </p:extLst>
          </p:nvPr>
        </p:nvGraphicFramePr>
        <p:xfrm>
          <a:off x="971600" y="2564903"/>
          <a:ext cx="7776864" cy="3639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53682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Виды межбюджетных трансфертов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Определение </a:t>
                      </a:r>
                      <a:endParaRPr lang="ru-RU" sz="1800" dirty="0"/>
                    </a:p>
                  </a:txBody>
                  <a:tcPr anchor="ctr"/>
                </a:tc>
              </a:tr>
              <a:tr h="888285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(от лат. «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 – дар, пожертвование)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 определения конкретной цели их использования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17937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(от лат. «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 – приходить на помощь)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9322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(от лат. «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 - поддержка)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 долевого софинансирования расходов других бюджетов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87624" y="1124745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Межбюджетные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трансферты – основной вид безвозмездных перечислений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2"/>
          <p:cNvSpPr txBox="1"/>
          <p:nvPr/>
        </p:nvSpPr>
        <p:spPr>
          <a:xfrm>
            <a:off x="1403648" y="980729"/>
            <a:ext cx="7128792" cy="72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</a:t>
            </a:r>
            <a:r>
              <a:rPr lang="ru-RU" sz="160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</a:t>
            </a:r>
            <a:r>
              <a:rPr lang="ru-RU" sz="16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  <a:endParaRPr lang="ru-RU" sz="260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2" name="CustomShape 3"/>
          <p:cNvSpPr/>
          <p:nvPr/>
        </p:nvSpPr>
        <p:spPr>
          <a:xfrm>
            <a:off x="2843808" y="1916832"/>
            <a:ext cx="4032448" cy="5040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БЮДЖЕТНОГО ПРОЦЕССА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3" name="CustomShape 4"/>
          <p:cNvSpPr/>
          <p:nvPr/>
        </p:nvSpPr>
        <p:spPr>
          <a:xfrm>
            <a:off x="1494235" y="3140968"/>
            <a:ext cx="1133549" cy="1368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Разработка проекта бюджета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4" name="CustomShape 5"/>
          <p:cNvSpPr/>
          <p:nvPr/>
        </p:nvSpPr>
        <p:spPr>
          <a:xfrm>
            <a:off x="2771800" y="3140968"/>
            <a:ext cx="1296144" cy="1368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Рассмотрение проекта бюджета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5" name="CustomShape 6"/>
          <p:cNvSpPr/>
          <p:nvPr/>
        </p:nvSpPr>
        <p:spPr>
          <a:xfrm>
            <a:off x="4211960" y="3140968"/>
            <a:ext cx="1296144" cy="1368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3. Утверждение проекта бюджета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" name="CustomShape 7"/>
          <p:cNvSpPr/>
          <p:nvPr/>
        </p:nvSpPr>
        <p:spPr>
          <a:xfrm>
            <a:off x="5652120" y="3140968"/>
            <a:ext cx="1224136" cy="1368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4. Исполнение бюджета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" name="CustomShape 8"/>
          <p:cNvSpPr/>
          <p:nvPr/>
        </p:nvSpPr>
        <p:spPr>
          <a:xfrm>
            <a:off x="7092280" y="3140968"/>
            <a:ext cx="1440159" cy="1368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endParaRPr lang="en-US" sz="1400" b="1" spc="-1" dirty="0" smtClean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sz="1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 утверждение отчета об исполнении бюджета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8" name="Line 9"/>
          <p:cNvSpPr/>
          <p:nvPr/>
        </p:nvSpPr>
        <p:spPr>
          <a:xfrm>
            <a:off x="4644008" y="2420888"/>
            <a:ext cx="0" cy="359792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Line 10"/>
          <p:cNvSpPr/>
          <p:nvPr/>
        </p:nvSpPr>
        <p:spPr>
          <a:xfrm>
            <a:off x="1835696" y="2780928"/>
            <a:ext cx="5976000" cy="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Line 11"/>
          <p:cNvSpPr/>
          <p:nvPr/>
        </p:nvSpPr>
        <p:spPr>
          <a:xfrm>
            <a:off x="1835696" y="2780928"/>
            <a:ext cx="0" cy="358775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Line 12"/>
          <p:cNvSpPr/>
          <p:nvPr/>
        </p:nvSpPr>
        <p:spPr>
          <a:xfrm>
            <a:off x="3419872" y="2780928"/>
            <a:ext cx="0" cy="358775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Line 13"/>
          <p:cNvSpPr/>
          <p:nvPr/>
        </p:nvSpPr>
        <p:spPr>
          <a:xfrm>
            <a:off x="4860032" y="2780928"/>
            <a:ext cx="0" cy="358775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Line 14"/>
          <p:cNvSpPr/>
          <p:nvPr/>
        </p:nvSpPr>
        <p:spPr>
          <a:xfrm>
            <a:off x="6228184" y="2780928"/>
            <a:ext cx="0" cy="358775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Line 15"/>
          <p:cNvSpPr/>
          <p:nvPr/>
        </p:nvSpPr>
        <p:spPr>
          <a:xfrm>
            <a:off x="7812360" y="2780928"/>
            <a:ext cx="0" cy="358775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Line 16"/>
          <p:cNvSpPr/>
          <p:nvPr/>
        </p:nvSpPr>
        <p:spPr>
          <a:xfrm>
            <a:off x="5580112" y="4941168"/>
            <a:ext cx="1296000" cy="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Line 17"/>
          <p:cNvSpPr/>
          <p:nvPr/>
        </p:nvSpPr>
        <p:spPr>
          <a:xfrm flipV="1">
            <a:off x="5580112" y="4581128"/>
            <a:ext cx="0" cy="360363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Line 18"/>
          <p:cNvSpPr/>
          <p:nvPr/>
        </p:nvSpPr>
        <p:spPr>
          <a:xfrm flipV="1">
            <a:off x="6876256" y="4581128"/>
            <a:ext cx="0" cy="360363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19"/>
          <p:cNvSpPr/>
          <p:nvPr/>
        </p:nvSpPr>
        <p:spPr>
          <a:xfrm>
            <a:off x="5508104" y="5085184"/>
            <a:ext cx="1440160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год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" name="Line 20"/>
          <p:cNvSpPr/>
          <p:nvPr/>
        </p:nvSpPr>
        <p:spPr>
          <a:xfrm>
            <a:off x="1331640" y="6165304"/>
            <a:ext cx="7128000" cy="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Line 21"/>
          <p:cNvSpPr/>
          <p:nvPr/>
        </p:nvSpPr>
        <p:spPr>
          <a:xfrm flipV="1">
            <a:off x="1331640" y="5805264"/>
            <a:ext cx="0" cy="360362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Line 22"/>
          <p:cNvSpPr/>
          <p:nvPr/>
        </p:nvSpPr>
        <p:spPr>
          <a:xfrm flipV="1">
            <a:off x="8460432" y="5805264"/>
            <a:ext cx="0" cy="360362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23"/>
          <p:cNvSpPr/>
          <p:nvPr/>
        </p:nvSpPr>
        <p:spPr>
          <a:xfrm>
            <a:off x="1475656" y="5661248"/>
            <a:ext cx="6840760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период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683568" y="260648"/>
            <a:ext cx="7920880" cy="810898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aftershock.news/sites/default/files/u21540/teasers/%D0%A4%D0%B8%D0%BD%D0%B0%D0%BD%D1%81%D1%8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7" y="2852936"/>
            <a:ext cx="6611546" cy="359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612376" cy="64294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1652654"/>
            <a:ext cx="24636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сли расходная часть бюджета превышает доходную, то бюджет формируется с</a:t>
            </a:r>
          </a:p>
          <a:p>
            <a:pPr algn="ctr"/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ДЕФИЦИТОМ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504" y="1628800"/>
            <a:ext cx="26705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ревышение доходов над расходами образует положительный остаток бюджета </a:t>
            </a:r>
          </a:p>
          <a:p>
            <a:pPr algn="ctr"/>
            <a:r>
              <a:rPr lang="ru-RU" alt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1259632" y="1571625"/>
            <a:ext cx="1512168" cy="89535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Показатели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CustomShape 3"/>
          <p:cNvSpPr/>
          <p:nvPr/>
        </p:nvSpPr>
        <p:spPr>
          <a:xfrm>
            <a:off x="2987825" y="5157192"/>
            <a:ext cx="1728189" cy="720080"/>
          </a:xfrm>
          <a:prstGeom prst="roundRect">
            <a:avLst>
              <a:gd name="adj" fmla="val 50000"/>
            </a:avLst>
          </a:prstGeom>
          <a:blipFill>
            <a:blip r:embed="rId2" cstate="print"/>
            <a:tile/>
          </a:blipFill>
          <a:ln>
            <a:noFill/>
          </a:ln>
          <a:effectLst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defRPr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ru-RU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4" name="CustomShape 4"/>
          <p:cNvSpPr/>
          <p:nvPr/>
        </p:nvSpPr>
        <p:spPr>
          <a:xfrm>
            <a:off x="1259632" y="2759760"/>
            <a:ext cx="1512168" cy="885264"/>
          </a:xfrm>
          <a:prstGeom prst="rect">
            <a:avLst/>
          </a:prstGeom>
          <a:blipFill>
            <a:blip r:embed="rId3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Доходы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руб.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CustomShape 5"/>
          <p:cNvSpPr/>
          <p:nvPr/>
        </p:nvSpPr>
        <p:spPr>
          <a:xfrm>
            <a:off x="1259632" y="3933056"/>
            <a:ext cx="1512168" cy="720080"/>
          </a:xfrm>
          <a:prstGeom prst="rect">
            <a:avLst/>
          </a:prstGeom>
          <a:blipFill>
            <a:blip r:embed="rId3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Расходы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руб.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CustomShape 6"/>
          <p:cNvSpPr/>
          <p:nvPr/>
        </p:nvSpPr>
        <p:spPr>
          <a:xfrm>
            <a:off x="1259632" y="5157192"/>
            <a:ext cx="1512168" cy="792088"/>
          </a:xfrm>
          <a:prstGeom prst="rect">
            <a:avLst/>
          </a:prstGeom>
          <a:blipFill>
            <a:blip r:embed="rId3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Дефицит(-), </a:t>
            </a: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Профицит (+), руб.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CustomShape 7"/>
          <p:cNvSpPr/>
          <p:nvPr/>
        </p:nvSpPr>
        <p:spPr>
          <a:xfrm flipH="1">
            <a:off x="2987819" y="2759760"/>
            <a:ext cx="1728196" cy="885264"/>
          </a:xfrm>
          <a:prstGeom prst="rect">
            <a:avLst/>
          </a:prstGeom>
          <a:blipFill>
            <a:blip r:embed="rId4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endParaRPr lang="ru-RU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14 485 480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,00</a:t>
            </a:r>
            <a:endParaRPr 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" name="CustomShape 8"/>
          <p:cNvSpPr/>
          <p:nvPr/>
        </p:nvSpPr>
        <p:spPr>
          <a:xfrm flipH="1">
            <a:off x="2987817" y="3933056"/>
            <a:ext cx="1728197" cy="936104"/>
          </a:xfrm>
          <a:prstGeom prst="rect">
            <a:avLst/>
          </a:prstGeom>
          <a:blipFill>
            <a:blip r:embed="rId4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endParaRPr lang="ru-RU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4 485 480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,00</a:t>
            </a:r>
            <a:endParaRPr 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9" name="CustomShape 9"/>
          <p:cNvSpPr/>
          <p:nvPr/>
        </p:nvSpPr>
        <p:spPr>
          <a:xfrm>
            <a:off x="2987825" y="1604964"/>
            <a:ext cx="1728189" cy="873125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202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1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год 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" name="CustomShape 10"/>
          <p:cNvSpPr/>
          <p:nvPr/>
        </p:nvSpPr>
        <p:spPr>
          <a:xfrm>
            <a:off x="6876382" y="1592263"/>
            <a:ext cx="1639060" cy="874712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202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3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год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2" name="CustomShape 12"/>
          <p:cNvSpPr/>
          <p:nvPr/>
        </p:nvSpPr>
        <p:spPr>
          <a:xfrm flipH="1">
            <a:off x="6804248" y="2759760"/>
            <a:ext cx="1728192" cy="885264"/>
          </a:xfrm>
          <a:prstGeom prst="rect">
            <a:avLst/>
          </a:prstGeom>
          <a:blipFill>
            <a:blip r:embed="rId4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endParaRPr lang="ru-RU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2 045 610,00</a:t>
            </a:r>
            <a:endParaRPr 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3" name="CustomShape 13"/>
          <p:cNvSpPr/>
          <p:nvPr/>
        </p:nvSpPr>
        <p:spPr>
          <a:xfrm flipH="1">
            <a:off x="4939308" y="2759760"/>
            <a:ext cx="1648916" cy="885264"/>
          </a:xfrm>
          <a:prstGeom prst="rect">
            <a:avLst/>
          </a:prstGeom>
          <a:blipFill>
            <a:blip r:embed="rId4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endParaRPr lang="ru-RU" dirty="0" smtClean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11 889 590</a:t>
            </a: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0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4" name="CustomShape 14"/>
          <p:cNvSpPr/>
          <p:nvPr/>
        </p:nvSpPr>
        <p:spPr>
          <a:xfrm flipH="1">
            <a:off x="4939308" y="3933056"/>
            <a:ext cx="1648916" cy="936104"/>
          </a:xfrm>
          <a:prstGeom prst="rect">
            <a:avLst/>
          </a:prstGeom>
          <a:blipFill>
            <a:blip r:embed="rId4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endParaRPr lang="ru-RU" dirty="0" smtClean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11 595 030,00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5" name="CustomShape 15"/>
          <p:cNvSpPr/>
          <p:nvPr/>
        </p:nvSpPr>
        <p:spPr>
          <a:xfrm flipH="1">
            <a:off x="6787250" y="3949451"/>
            <a:ext cx="1728192" cy="1008112"/>
          </a:xfrm>
          <a:prstGeom prst="rect">
            <a:avLst/>
          </a:prstGeom>
          <a:blipFill>
            <a:blip r:embed="rId4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endParaRPr lang="ru-RU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11 448 860,00</a:t>
            </a:r>
            <a:endParaRPr 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6" name="CustomShape 16"/>
          <p:cNvSpPr/>
          <p:nvPr/>
        </p:nvSpPr>
        <p:spPr>
          <a:xfrm>
            <a:off x="4949164" y="5157192"/>
            <a:ext cx="1639060" cy="720080"/>
          </a:xfrm>
          <a:prstGeom prst="roundRect">
            <a:avLst>
              <a:gd name="adj" fmla="val 50000"/>
            </a:avLst>
          </a:prstGeom>
          <a:blipFill>
            <a:blip r:embed="rId2" cstate="print"/>
            <a:tile/>
          </a:blipFill>
          <a:ln>
            <a:noFill/>
          </a:ln>
          <a:effectLst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defRPr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294 560,00</a:t>
            </a:r>
            <a:endParaRPr lang="ru-RU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7" name="CustomShape 17"/>
          <p:cNvSpPr/>
          <p:nvPr/>
        </p:nvSpPr>
        <p:spPr>
          <a:xfrm>
            <a:off x="6804248" y="5157192"/>
            <a:ext cx="1728192" cy="720080"/>
          </a:xfrm>
          <a:prstGeom prst="roundRect">
            <a:avLst>
              <a:gd name="adj" fmla="val 50000"/>
            </a:avLst>
          </a:prstGeom>
          <a:blipFill>
            <a:blip r:embed="rId2" cstate="print"/>
            <a:tile/>
          </a:blipFill>
          <a:ln>
            <a:noFill/>
          </a:ln>
          <a:effectLst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defRPr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596 750,00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" name="CustomShape 18"/>
          <p:cNvSpPr/>
          <p:nvPr/>
        </p:nvSpPr>
        <p:spPr>
          <a:xfrm>
            <a:off x="1156097" y="144462"/>
            <a:ext cx="7258050" cy="9802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endParaRPr lang="ru-RU" sz="2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79" name="Line 19"/>
          <p:cNvSpPr/>
          <p:nvPr/>
        </p:nvSpPr>
        <p:spPr>
          <a:xfrm>
            <a:off x="1464469" y="1214438"/>
            <a:ext cx="6949678" cy="0"/>
          </a:xfrm>
          <a:prstGeom prst="line">
            <a:avLst/>
          </a:prstGeom>
          <a:ln w="47520">
            <a:solidFill>
              <a:schemeClr val="accent5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142976" y="428604"/>
            <a:ext cx="7612376" cy="642942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1">
            <a:normAutofit fontScale="55000" lnSpcReduction="20000"/>
          </a:bodyPr>
          <a:lstStyle>
            <a:lvl1pPr marL="320040" indent="-32004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Полевского сельского поселения на 202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 и плановый период 202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годов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ustomShape 10"/>
          <p:cNvSpPr/>
          <p:nvPr/>
        </p:nvSpPr>
        <p:spPr>
          <a:xfrm>
            <a:off x="4949164" y="1604965"/>
            <a:ext cx="1639060" cy="86201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202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</a:rPr>
              <a:t>2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год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618040" cy="49006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sz="quarter" idx="13"/>
          </p:nvPr>
        </p:nvSpPr>
        <p:spPr>
          <a:xfrm>
            <a:off x="1043608" y="836712"/>
            <a:ext cx="7920880" cy="602128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это безвозмездные и безвозвратные поступления денежных средств в бюджет.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11760" y="1628800"/>
            <a:ext cx="5040560" cy="576064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2852936"/>
            <a:ext cx="2232248" cy="576064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3928" y="2852936"/>
            <a:ext cx="2219708" cy="576064"/>
          </a:xfrm>
          <a:prstGeom prst="roundRect">
            <a:avLst>
              <a:gd name="adj" fmla="val 20407"/>
            </a:avLst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715108" y="2852936"/>
            <a:ext cx="2105364" cy="57606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763688" y="2636912"/>
            <a:ext cx="6143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7778006" y="2743274"/>
            <a:ext cx="214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4932040" y="2204864"/>
            <a:ext cx="569" cy="435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1656532" y="2744068"/>
            <a:ext cx="214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Блок-схема: альтернативный процесс 34"/>
          <p:cNvSpPr/>
          <p:nvPr/>
        </p:nvSpPr>
        <p:spPr>
          <a:xfrm>
            <a:off x="1331640" y="3645024"/>
            <a:ext cx="2160240" cy="307183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налог на прибыль организаций;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налог на имущество;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налог на доходы физических лиц;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другие налоги.</a:t>
            </a: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3779912" y="3643314"/>
            <a:ext cx="2448272" cy="307183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законодательством, а также штрафов за нарушение законодательства,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муниципального имущества и земли;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штрафные санкции;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другие. </a:t>
            </a: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6660232" y="3573016"/>
            <a:ext cx="2304256" cy="307183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(межбюджетные трансферты), организаций, граждан (кроме налоговых и неналоговых доходов). 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29614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Прогнозируемые поступления доходов в бюджет муниципального образования «Полевское сельское поселение» Октябрьского муниципального района ЕАО в 2021 году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2022-2023 годов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372278"/>
              </p:ext>
            </p:extLst>
          </p:nvPr>
        </p:nvGraphicFramePr>
        <p:xfrm>
          <a:off x="179511" y="1647826"/>
          <a:ext cx="8784977" cy="2194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7034"/>
                <a:gridCol w="2150570"/>
                <a:gridCol w="2060963"/>
                <a:gridCol w="1616410"/>
              </a:tblGrid>
              <a:tr h="547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Источник дохода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год,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год,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год,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</a:tr>
              <a:tr h="44994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50 500,00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50 500,00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954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1 350 000,00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1 440 000,00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1 488 000,00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954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13 084 980,00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10 399 090,00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10 507 610,00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954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14 485 480,00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11 889 590,00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12 045 610,00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026" name="Picture 2" descr="C:\Users\Оксана\Desktop\Бюджет для граждан\Ч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933056"/>
            <a:ext cx="29523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582473"/>
              </p:ext>
            </p:extLst>
          </p:nvPr>
        </p:nvGraphicFramePr>
        <p:xfrm>
          <a:off x="3419872" y="3933056"/>
          <a:ext cx="5400600" cy="2726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1664</TotalTime>
  <Words>2121</Words>
  <Application>Microsoft Office PowerPoint</Application>
  <PresentationFormat>Экран (4:3)</PresentationFormat>
  <Paragraphs>444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Воздушный поток</vt:lpstr>
      <vt:lpstr>Бюджет для граждан </vt:lpstr>
      <vt:lpstr>Уважаемые жители Полевского сельского поселения!</vt:lpstr>
      <vt:lpstr>Основные понятия и термины</vt:lpstr>
      <vt:lpstr>Основные понятия и термины</vt:lpstr>
      <vt:lpstr>Презентация PowerPoint</vt:lpstr>
      <vt:lpstr>Основные понятия и термины</vt:lpstr>
      <vt:lpstr>Презентация PowerPoint</vt:lpstr>
      <vt:lpstr>Доходы бюджета</vt:lpstr>
      <vt:lpstr>Прогнозируемые поступления доходов в бюджет муниципального образования «Полевское сельское поселение» Октябрьского муниципального района ЕАО в 2021 году и на плановый период 2022-2023 годов  </vt:lpstr>
      <vt:lpstr>Норматив отчислений налоговых доходов в местный бюджет </vt:lpstr>
      <vt:lpstr>Прогнозируемые поступления основных налоговых доходов в бюджет муниципального образования «Полевское сельское поселение» Октябрьского муниципального района ЕАО в 2021 году и на плановый период 2022-2023 годов  </vt:lpstr>
      <vt:lpstr>Презентация PowerPoint</vt:lpstr>
      <vt:lpstr>Презентация PowerPoint</vt:lpstr>
      <vt:lpstr>Презентация PowerPoint</vt:lpstr>
      <vt:lpstr>Расходы бюджета</vt:lpstr>
      <vt:lpstr>Распределение расходов  бюджета муниципального образования «Полевское сельское поселение» Октябрьского муниципального района ЕАО в 2021 году и на плановый период 2022-2023 годов по подведомственным учреждениям      Распределение расходов  бюджета муниципального образования «Полевское сельское поселение» Октябрьского муниципального района ЕАО в 2018 году и на плановый период 2019-2020 годов по подведомственным учреждениям     </vt:lpstr>
      <vt:lpstr>Структура расходов  бюджета муниципального образования «Полевское сельское поселение» Октябрьского муниципального района ЕАО в 2021 году и на плановый период 2022-2023 годов по подведомственным учреждениям            </vt:lpstr>
      <vt:lpstr>Распределение расходов бюджета муниципального образования «Полевское сельское поселение» Октябрьского муниципального района ЕАО в 2021 году и на плановый период 2022-2023 годов по программным и не программным направлениям        </vt:lpstr>
      <vt:lpstr>Расходы бюджета муниципального образования «Полевское сельское поселение» Октябрьского муниципального района ЕАО в 2021 году и на плановый период 2022-2023 годов в разрезе муниципальных программ         </vt:lpstr>
      <vt:lpstr>Расходы бюджета муниципального образования «Полевское сельское поселение» Октябрьского муниципального района ЕАО в 2021 году и на плановый период 2022-2023 годов в разрезе муниципальных программ         </vt:lpstr>
      <vt:lpstr>Расходы бюджета муниципального образования «Полевское сельское поселение» Октябрьского муниципального района ЕАО в 2021 году и на плановый период 2022-2023 годов в области мероприятий непрограммных направлений          </vt:lpstr>
      <vt:lpstr>Расходы бюджета муниципального образования «Полевское сельское поселение» Октябрьского муниципального района ЕАО в 2021 году и на плановый период 2022-2023 годов в области мероприятий непрограммных направлений           </vt:lpstr>
      <vt:lpstr>Расходы бюджета муниципального образования «Полевское сельское поселение» Октябрьского муниципального района ЕАО в 2021 году и на плановый период 2022-2023 годов в области мероприятий         </vt:lpstr>
      <vt:lpstr>Расходы бюджета муниципального образования «Полевское сельское поселение» Октябрьского муниципального района ЕАО в 2021 году и на плановый период 2022-2023 годов в области мероприятий непрограммных направлений         </vt:lpstr>
      <vt:lpstr>Расходы бюджета муниципального образования «Полевское сельское поселение» Октябрьского муниципального района ЕАО в 2021 году и на плановый период 2022-2023 годов в области мероприятий непрограммных направлений       </vt:lpstr>
      <vt:lpstr>ПОЯСНИТЕЛЬНАЯ ЗАПИСКА к проекту бюджета муниципального образования «Полевское сельское поселение» Октябрьского муниципального района ЕАО на 2021 год и плановый период на 2022-2023 годов</vt:lpstr>
      <vt:lpstr>В расчетах прогноза по налоговым доходам учтены следующие основные показатели, характеризующие налоговую базу и влияющие на объем поступления налогов в бюджет муниципального образования: </vt:lpstr>
      <vt:lpstr>Определение объемов бюджетных ассигнований на 2021 год и на плановый период 2022 и 2023 годов осуществлено на основе утвержденных бюджетных ассигнований по состоянию на 01.11.2020: </vt:lpstr>
      <vt:lpstr>Презентация PowerPoint</vt:lpstr>
      <vt:lpstr>Уважаемые жители Полевского сельского поселения!     </vt:lpstr>
      <vt:lpstr>Презентация PowerPoint</vt:lpstr>
    </vt:vector>
  </TitlesOfParts>
  <Company>fofurmanov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2017г</dc:title>
  <dc:creator>User1</dc:creator>
  <cp:lastModifiedBy>Оксана</cp:lastModifiedBy>
  <cp:revision>201</cp:revision>
  <cp:lastPrinted>2020-12-17T23:50:48Z</cp:lastPrinted>
  <dcterms:created xsi:type="dcterms:W3CDTF">2017-05-23T06:31:16Z</dcterms:created>
  <dcterms:modified xsi:type="dcterms:W3CDTF">2020-12-18T02:00:11Z</dcterms:modified>
</cp:coreProperties>
</file>