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theme/themeOverride1.xml" ContentType="application/vnd.openxmlformats-officedocument.themeOverr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charts/chart8.xml" ContentType="application/vnd.openxmlformats-officedocument.drawingml.chart+xml"/>
  <Override PartName="/ppt/charts/chart9.xml" ContentType="application/vnd.openxmlformats-officedocument.drawingml.chart+xml"/>
  <Override PartName="/ppt/slideLayouts/slideLayout10.xml" ContentType="application/vnd.openxmlformats-officedocument.presentationml.slideLayout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ppt/charts/chart10.xml" ContentType="application/vnd.openxmlformats-officedocument.drawingml.chart+xml"/>
  <Override PartName="/ppt/charts/chart3.xml" ContentType="application/vnd.openxmlformats-officedocument.drawingml.chart+xml"/>
  <Default Extension="xlsx" ContentType="application/vnd.openxmlformats-officedocument.spreadsheetml.sheet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84" r:id="rId1"/>
  </p:sldMasterIdLst>
  <p:notesMasterIdLst>
    <p:notesMasterId r:id="rId33"/>
  </p:notesMasterIdLst>
  <p:sldIdLst>
    <p:sldId id="256" r:id="rId2"/>
    <p:sldId id="257" r:id="rId3"/>
    <p:sldId id="259" r:id="rId4"/>
    <p:sldId id="264" r:id="rId5"/>
    <p:sldId id="283" r:id="rId6"/>
    <p:sldId id="263" r:id="rId7"/>
    <p:sldId id="292" r:id="rId8"/>
    <p:sldId id="287" r:id="rId9"/>
    <p:sldId id="289" r:id="rId10"/>
    <p:sldId id="290" r:id="rId11"/>
    <p:sldId id="291" r:id="rId12"/>
    <p:sldId id="299" r:id="rId13"/>
    <p:sldId id="307" r:id="rId14"/>
    <p:sldId id="308" r:id="rId15"/>
    <p:sldId id="288" r:id="rId16"/>
    <p:sldId id="296" r:id="rId17"/>
    <p:sldId id="297" r:id="rId18"/>
    <p:sldId id="301" r:id="rId19"/>
    <p:sldId id="298" r:id="rId20"/>
    <p:sldId id="271" r:id="rId21"/>
    <p:sldId id="302" r:id="rId22"/>
    <p:sldId id="313" r:id="rId23"/>
    <p:sldId id="272" r:id="rId24"/>
    <p:sldId id="273" r:id="rId25"/>
    <p:sldId id="303" r:id="rId26"/>
    <p:sldId id="309" r:id="rId27"/>
    <p:sldId id="310" r:id="rId28"/>
    <p:sldId id="311" r:id="rId29"/>
    <p:sldId id="312" r:id="rId30"/>
    <p:sldId id="304" r:id="rId31"/>
    <p:sldId id="305" r:id="rId32"/>
  </p:sldIdLst>
  <p:sldSz cx="9144000" cy="6858000" type="screen4x3"/>
  <p:notesSz cx="6797675" cy="9872663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Средний стиль 2 -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1E4AEA4-8DFA-4A89-87EB-49C32662AFE0}" styleName="Средний стиль 2 -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93296810-A885-4BE3-A3E7-6D5BEEA58F35}" styleName="Средний стиль 2 -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005" autoAdjust="0"/>
    <p:restoredTop sz="87596" autoAdjust="0"/>
  </p:normalViewPr>
  <p:slideViewPr>
    <p:cSldViewPr>
      <p:cViewPr varScale="1">
        <p:scale>
          <a:sx n="88" d="100"/>
          <a:sy n="88" d="100"/>
        </p:scale>
        <p:origin x="-1171" y="-77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oleObject" Target="file:///C:\Users\&#1054;&#1082;&#1089;&#1072;&#1085;&#1072;\Desktop\&#1041;&#1091;&#1093;&#1075;&#1072;&#1083;&#1090;&#1077;&#1088;&#1080;&#1103;\&#1044;&#1083;&#1103;%20&#1075;&#1088;&#1072;&#1078;&#1076;&#1072;&#1085;%20&#1085;&#1072;%20&#1089;&#1072;&#1081;&#1090;\&#1054;&#1073;&#1088;&#1072;&#1079;&#1094;&#1099;,%20&#1090;&#1072;&#1073;&#1083;&#1080;&#1094;&#1099;\&#1050;&#1072;&#1088;&#1090;&#1080;&#1085;&#1082;&#1080;,%20&#1090;&#1072;&#1073;&#1083;&#1080;&#1094;&#1099;\&#1058;&#1072;&#1073;&#1083;&#1080;&#1094;&#1099;\&#1044;&#1086;&#1093;&#1086;&#1076;&#1099;,%20&#1087;&#1088;&#1086;&#1075;&#1088;&#1072;&#1084;&#1084;&#1099;.xlsx" TargetMode="External"/><Relationship Id="rId1" Type="http://schemas.openxmlformats.org/officeDocument/2006/relationships/themeOverride" Target="../theme/themeOverride1.xml"/></Relationships>
</file>

<file path=ppt/charts/_rels/chart10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&#1057;&#1090;&#1091;&#1087;&#1080;&#1085;&#1072;%20&#1054;&#1057;\Desktop\&#1041;&#1091;&#1093;&#1075;&#1072;&#1083;&#1090;&#1077;&#1088;&#1080;&#1103;\&#1044;&#1083;&#1103;%20&#1075;&#1088;&#1072;&#1078;&#1076;&#1072;&#1085;%20&#1085;&#1072;%20&#1089;&#1072;&#1081;&#1090;\&#1054;&#1073;&#1088;&#1072;&#1079;&#1094;&#1099;,%20&#1090;&#1072;&#1073;&#1083;&#1080;&#1094;&#1099;\&#1050;&#1072;&#1088;&#1090;&#1080;&#1085;&#1082;&#1080;,%20&#1090;&#1072;&#1073;&#1083;&#1080;&#1094;&#1099;\&#1058;&#1072;&#1073;&#1083;&#1080;&#1094;&#1099;\&#1044;&#1086;&#1093;&#1086;&#1076;&#1099;,%20&#1087;&#1088;&#1086;&#1075;&#1088;&#1072;&#1084;&#1084;&#1099;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&#1057;&#1090;&#1091;&#1087;&#1080;&#1085;&#1072;%20&#1054;&#1057;\Desktop\&#1041;&#1091;&#1093;&#1075;&#1072;&#1083;&#1090;&#1077;&#1088;&#1080;&#1103;\&#1044;&#1083;&#1103;%20&#1075;&#1088;&#1072;&#1078;&#1076;&#1072;&#1085;%20&#1085;&#1072;%20&#1089;&#1072;&#1081;&#1090;\&#1054;&#1073;&#1088;&#1072;&#1079;&#1094;&#1099;,%20&#1090;&#1072;&#1073;&#1083;&#1080;&#1094;&#1099;\&#1050;&#1072;&#1088;&#1090;&#1080;&#1085;&#1082;&#1080;,%20&#1090;&#1072;&#1073;&#1083;&#1080;&#1094;&#1099;\&#1058;&#1072;&#1073;&#1083;&#1080;&#1094;&#1099;\&#1044;&#1086;&#1093;&#1086;&#1076;&#1099;,%20&#1087;&#1088;&#1086;&#1075;&#1088;&#1072;&#1084;&#1084;&#1099;.xlsx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&#1057;&#1090;&#1091;&#1087;&#1080;&#1085;&#1072;%20&#1054;&#1057;\Desktop\&#1041;&#1091;&#1093;&#1075;&#1072;&#1083;&#1090;&#1077;&#1088;&#1080;&#1103;\&#1044;&#1083;&#1103;%20&#1075;&#1088;&#1072;&#1078;&#1076;&#1072;&#1085;%20&#1085;&#1072;%20&#1089;&#1072;&#1081;&#1090;\&#1054;&#1073;&#1088;&#1072;&#1079;&#1094;&#1099;,%20&#1090;&#1072;&#1073;&#1083;&#1080;&#1094;&#1099;\&#1050;&#1072;&#1088;&#1090;&#1080;&#1085;&#1082;&#1080;,%20&#1090;&#1072;&#1073;&#1083;&#1080;&#1094;&#1099;\&#1058;&#1072;&#1073;&#1083;&#1080;&#1094;&#1099;\&#1048;&#1089;&#1090;&#1086;&#1095;&#1085;&#1080;&#1082;&#1080;%20&#1076;&#1086;&#1093;&#1086;&#1076;&#1086;&#1074;.xlsx" TargetMode="External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2.xlsx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&#1057;&#1090;&#1091;&#1087;&#1080;&#1085;&#1072;%20&#1054;&#1057;\Desktop\&#1041;&#1091;&#1093;&#1075;&#1072;&#1083;&#1090;&#1077;&#1088;&#1080;&#1103;\&#1044;&#1083;&#1103;%20&#1075;&#1088;&#1072;&#1078;&#1076;&#1072;&#1085;%20&#1085;&#1072;%20&#1089;&#1072;&#1081;&#1090;\&#1054;&#1073;&#1088;&#1072;&#1079;&#1094;&#1099;,%20&#1090;&#1072;&#1073;&#1083;&#1080;&#1094;&#1099;\&#1050;&#1072;&#1088;&#1090;&#1080;&#1085;&#1082;&#1080;,%20&#1090;&#1072;&#1073;&#1083;&#1080;&#1094;&#1099;\&#1058;&#1072;&#1073;&#1083;&#1080;&#1094;&#1099;\&#1048;&#1089;&#1090;&#1086;&#1095;&#1085;&#1080;&#1082;&#1080;%20&#1076;&#1086;&#1093;&#1086;&#1076;&#1086;&#1074;.xlsx" TargetMode="External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3.xlsx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&#1057;&#1090;&#1091;&#1087;&#1080;&#1085;&#1072;%20&#1054;&#1057;\Desktop\&#1041;&#1091;&#1093;&#1075;&#1072;&#1083;&#1090;&#1077;&#1088;&#1080;&#1103;\&#1044;&#1083;&#1103;%20&#1075;&#1088;&#1072;&#1078;&#1076;&#1072;&#1085;%20&#1085;&#1072;%20&#1089;&#1072;&#1081;&#1090;\&#1054;&#1073;&#1088;&#1072;&#1079;&#1094;&#1099;,%20&#1090;&#1072;&#1073;&#1083;&#1080;&#1094;&#1099;\&#1050;&#1072;&#1088;&#1090;&#1080;&#1085;&#1082;&#1080;,%20&#1090;&#1072;&#1073;&#1083;&#1080;&#1094;&#1099;\&#1058;&#1072;&#1073;&#1083;&#1080;&#1094;&#1099;\&#1048;&#1089;&#1090;&#1086;&#1095;&#1085;&#1080;&#1082;&#1080;%20&#1076;&#1086;&#1093;&#1086;&#1076;&#1086;&#1074;.xlsx" TargetMode="External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4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lrMapOvr bg1="lt1" tx1="dk1" bg2="lt2" tx2="dk2" accent1="accent1" accent2="accent2" accent3="accent3" accent4="accent4" accent5="accent5" accent6="accent6" hlink="hlink" folHlink="folHlink"/>
  <c:chart>
    <c:plotArea>
      <c:layout>
        <c:manualLayout>
          <c:layoutTarget val="inner"/>
          <c:xMode val="edge"/>
          <c:yMode val="edge"/>
          <c:x val="0.37390289967781543"/>
          <c:y val="7.4514937824765565E-2"/>
          <c:w val="0.6260971003221879"/>
          <c:h val="0.61321319999853319"/>
        </c:manualLayout>
      </c:layout>
      <c:barChart>
        <c:barDir val="col"/>
        <c:grouping val="clustered"/>
        <c:axId val="97239808"/>
        <c:axId val="97241344"/>
      </c:barChart>
      <c:catAx>
        <c:axId val="97239808"/>
        <c:scaling>
          <c:orientation val="minMax"/>
        </c:scaling>
        <c:axPos val="b"/>
        <c:tickLblPos val="nextTo"/>
        <c:crossAx val="97241344"/>
        <c:crosses val="autoZero"/>
        <c:auto val="1"/>
        <c:lblAlgn val="ctr"/>
        <c:lblOffset val="100"/>
      </c:catAx>
      <c:valAx>
        <c:axId val="97241344"/>
        <c:scaling>
          <c:orientation val="minMax"/>
        </c:scaling>
        <c:delete val="1"/>
        <c:axPos val="l"/>
        <c:majorGridlines/>
        <c:numFmt formatCode="0.0%" sourceLinked="1"/>
        <c:tickLblPos val="none"/>
        <c:crossAx val="97239808"/>
        <c:crosses val="autoZero"/>
        <c:crossBetween val="between"/>
      </c:valAx>
      <c:spPr>
        <a:noFill/>
        <a:ln w="25400">
          <a:noFill/>
        </a:ln>
      </c:spPr>
    </c:plotArea>
    <c:plotVisOnly val="1"/>
    <c:dispBlanksAs val="gap"/>
  </c:chart>
  <c:externalData r:id="rId2"/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view3D>
      <c:rAngAx val="1"/>
    </c:view3D>
    <c:plotArea>
      <c:layout/>
      <c:bar3DChart>
        <c:barDir val="bar"/>
        <c:grouping val="clustered"/>
        <c:ser>
          <c:idx val="0"/>
          <c:order val="0"/>
          <c:tx>
            <c:strRef>
              <c:f>'2023-1'!$A$9</c:f>
              <c:strCache>
                <c:ptCount val="1"/>
                <c:pt idx="0">
                  <c:v>Администрация Полевского сельского поселения Октябрьского муниципального района Еврейской автономной области</c:v>
                </c:pt>
              </c:strCache>
            </c:strRef>
          </c:tx>
          <c:dLbls>
            <c:spPr>
              <a:noFill/>
              <a:ln>
                <a:noFill/>
              </a:ln>
              <a:effectLst/>
            </c:sp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'2023-1'!$B$8:$D$8</c:f>
              <c:strCache>
                <c:ptCount val="3"/>
                <c:pt idx="0">
                  <c:v>2023 год</c:v>
                </c:pt>
                <c:pt idx="1">
                  <c:v>2024 год</c:v>
                </c:pt>
                <c:pt idx="2">
                  <c:v>2025 год</c:v>
                </c:pt>
              </c:strCache>
            </c:strRef>
          </c:cat>
          <c:val>
            <c:numRef>
              <c:f>'2023-1'!$B$9:$D$9</c:f>
              <c:numCache>
                <c:formatCode>0.0%</c:formatCode>
                <c:ptCount val="3"/>
                <c:pt idx="0">
                  <c:v>0.57565000000000077</c:v>
                </c:pt>
                <c:pt idx="1">
                  <c:v>0.57957999999999998</c:v>
                </c:pt>
                <c:pt idx="2">
                  <c:v>0.6040900000000009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FC24-45FB-B900-1E7477944A14}"/>
            </c:ext>
          </c:extLst>
        </c:ser>
        <c:ser>
          <c:idx val="1"/>
          <c:order val="1"/>
          <c:tx>
            <c:strRef>
              <c:f>'2023-1'!$A$10</c:f>
              <c:strCache>
                <c:ptCount val="1"/>
                <c:pt idx="0">
                  <c:v>Муниципальное казенное учреждение "Поселенческий центр культуры и досуга" муниципального образования "Полевское сельское поселение" Октябрьского муниципального района Еврейской автономной области</c:v>
                </c:pt>
              </c:strCache>
            </c:strRef>
          </c:tx>
          <c:dLbls>
            <c:spPr>
              <a:noFill/>
              <a:ln>
                <a:noFill/>
              </a:ln>
              <a:effectLst/>
            </c:sp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'2023-1'!$B$8:$D$8</c:f>
              <c:strCache>
                <c:ptCount val="3"/>
                <c:pt idx="0">
                  <c:v>2023 год</c:v>
                </c:pt>
                <c:pt idx="1">
                  <c:v>2024 год</c:v>
                </c:pt>
                <c:pt idx="2">
                  <c:v>2025 год</c:v>
                </c:pt>
              </c:strCache>
            </c:strRef>
          </c:cat>
          <c:val>
            <c:numRef>
              <c:f>'2023-1'!$B$10:$D$10</c:f>
              <c:numCache>
                <c:formatCode>0.0%</c:formatCode>
                <c:ptCount val="3"/>
                <c:pt idx="0">
                  <c:v>0.42434000000000038</c:v>
                </c:pt>
                <c:pt idx="1">
                  <c:v>0.42041000000000045</c:v>
                </c:pt>
                <c:pt idx="2">
                  <c:v>0.39590000000000053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FC24-45FB-B900-1E7477944A14}"/>
            </c:ext>
          </c:extLst>
        </c:ser>
        <c:shape val="box"/>
        <c:axId val="99342976"/>
        <c:axId val="99025280"/>
        <c:axId val="0"/>
      </c:bar3DChart>
      <c:catAx>
        <c:axId val="99342976"/>
        <c:scaling>
          <c:orientation val="minMax"/>
        </c:scaling>
        <c:axPos val="l"/>
        <c:numFmt formatCode="General" sourceLinked="0"/>
        <c:tickLblPos val="nextTo"/>
        <c:crossAx val="99025280"/>
        <c:crosses val="autoZero"/>
        <c:auto val="1"/>
        <c:lblAlgn val="ctr"/>
        <c:lblOffset val="100"/>
      </c:catAx>
      <c:valAx>
        <c:axId val="99025280"/>
        <c:scaling>
          <c:orientation val="minMax"/>
        </c:scaling>
        <c:axPos val="b"/>
        <c:majorGridlines/>
        <c:numFmt formatCode="0.0%" sourceLinked="1"/>
        <c:tickLblPos val="nextTo"/>
        <c:crossAx val="99342976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64444444444444626"/>
          <c:y val="3.9397196097593151E-2"/>
          <c:w val="0.34166666666666751"/>
          <c:h val="0.93845941083099305"/>
        </c:manualLayout>
      </c:layout>
    </c:legend>
    <c:plotVisOnly val="1"/>
    <c:dispBlanksAs val="gap"/>
  </c:chart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plotArea>
      <c:layout>
        <c:manualLayout>
          <c:layoutTarget val="inner"/>
          <c:xMode val="edge"/>
          <c:yMode val="edge"/>
          <c:x val="0.10194362307322014"/>
          <c:y val="2.7847782994871992E-2"/>
          <c:w val="0.52233548124282458"/>
          <c:h val="0.85904380507429134"/>
        </c:manualLayout>
      </c:layout>
      <c:barChart>
        <c:barDir val="col"/>
        <c:grouping val="clustered"/>
        <c:ser>
          <c:idx val="0"/>
          <c:order val="0"/>
          <c:tx>
            <c:strRef>
              <c:f>'2023'!$A$9</c:f>
              <c:strCache>
                <c:ptCount val="1"/>
                <c:pt idx="0">
                  <c:v>Неналоговые доходы</c:v>
                </c:pt>
              </c:strCache>
            </c:strRef>
          </c:tx>
          <c:dLbls>
            <c:spPr>
              <a:noFill/>
              <a:ln>
                <a:noFill/>
              </a:ln>
              <a:effectLst/>
            </c:sp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'2023'!$B$8:$D$8</c:f>
              <c:strCache>
                <c:ptCount val="3"/>
                <c:pt idx="0">
                  <c:v>2023 год</c:v>
                </c:pt>
                <c:pt idx="1">
                  <c:v>2024 год</c:v>
                </c:pt>
                <c:pt idx="2">
                  <c:v>2025 год</c:v>
                </c:pt>
              </c:strCache>
            </c:strRef>
          </c:cat>
          <c:val>
            <c:numRef>
              <c:f>'2023'!$B$9:$D$9</c:f>
              <c:numCache>
                <c:formatCode>0.0%</c:formatCode>
                <c:ptCount val="3"/>
                <c:pt idx="0">
                  <c:v>2.8000000000000047E-3</c:v>
                </c:pt>
                <c:pt idx="1">
                  <c:v>3.6000000000000077E-3</c:v>
                </c:pt>
                <c:pt idx="2">
                  <c:v>3.6000000000000077E-3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FC95-478F-B4B7-FD465B7B3F23}"/>
            </c:ext>
          </c:extLst>
        </c:ser>
        <c:ser>
          <c:idx val="1"/>
          <c:order val="1"/>
          <c:tx>
            <c:strRef>
              <c:f>'2023'!$A$10</c:f>
              <c:strCache>
                <c:ptCount val="1"/>
                <c:pt idx="0">
                  <c:v>Налоговые доходы</c:v>
                </c:pt>
              </c:strCache>
            </c:strRef>
          </c:tx>
          <c:dLbls>
            <c:spPr>
              <a:noFill/>
              <a:ln>
                <a:noFill/>
              </a:ln>
              <a:effectLst/>
            </c:sp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'2023'!$B$8:$D$8</c:f>
              <c:strCache>
                <c:ptCount val="3"/>
                <c:pt idx="0">
                  <c:v>2023 год</c:v>
                </c:pt>
                <c:pt idx="1">
                  <c:v>2024 год</c:v>
                </c:pt>
                <c:pt idx="2">
                  <c:v>2025 год</c:v>
                </c:pt>
              </c:strCache>
            </c:strRef>
          </c:cat>
          <c:val>
            <c:numRef>
              <c:f>'2023'!$B$10:$D$10</c:f>
              <c:numCache>
                <c:formatCode>0.0%</c:formatCode>
                <c:ptCount val="3"/>
                <c:pt idx="0">
                  <c:v>7.350000000000001E-2</c:v>
                </c:pt>
                <c:pt idx="1">
                  <c:v>8.9800000000000046E-2</c:v>
                </c:pt>
                <c:pt idx="2">
                  <c:v>0.1019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FC95-478F-B4B7-FD465B7B3F23}"/>
            </c:ext>
          </c:extLst>
        </c:ser>
        <c:ser>
          <c:idx val="2"/>
          <c:order val="2"/>
          <c:tx>
            <c:strRef>
              <c:f>'2023'!$A$11</c:f>
              <c:strCache>
                <c:ptCount val="1"/>
                <c:pt idx="0">
                  <c:v>Безвозмездные поступления</c:v>
                </c:pt>
              </c:strCache>
            </c:strRef>
          </c:tx>
          <c:dLbls>
            <c:spPr>
              <a:noFill/>
              <a:ln>
                <a:noFill/>
              </a:ln>
              <a:effectLst/>
            </c:sp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'2023'!$B$8:$D$8</c:f>
              <c:strCache>
                <c:ptCount val="3"/>
                <c:pt idx="0">
                  <c:v>2023 год</c:v>
                </c:pt>
                <c:pt idx="1">
                  <c:v>2024 год</c:v>
                </c:pt>
                <c:pt idx="2">
                  <c:v>2025 год</c:v>
                </c:pt>
              </c:strCache>
            </c:strRef>
          </c:cat>
          <c:val>
            <c:numRef>
              <c:f>'2023'!$B$11:$D$11</c:f>
              <c:numCache>
                <c:formatCode>0.0%</c:formatCode>
                <c:ptCount val="3"/>
                <c:pt idx="0">
                  <c:v>0.92359999999999998</c:v>
                </c:pt>
                <c:pt idx="1">
                  <c:v>0.90659999999999996</c:v>
                </c:pt>
                <c:pt idx="2">
                  <c:v>0.89439999999999997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FC95-478F-B4B7-FD465B7B3F23}"/>
            </c:ext>
          </c:extLst>
        </c:ser>
        <c:axId val="98408320"/>
        <c:axId val="98409856"/>
      </c:barChart>
      <c:catAx>
        <c:axId val="98408320"/>
        <c:scaling>
          <c:orientation val="minMax"/>
        </c:scaling>
        <c:axPos val="b"/>
        <c:numFmt formatCode="General" sourceLinked="0"/>
        <c:tickLblPos val="nextTo"/>
        <c:crossAx val="98409856"/>
        <c:crosses val="autoZero"/>
        <c:auto val="1"/>
        <c:lblAlgn val="ctr"/>
        <c:lblOffset val="100"/>
      </c:catAx>
      <c:valAx>
        <c:axId val="98409856"/>
        <c:scaling>
          <c:orientation val="minMax"/>
        </c:scaling>
        <c:axPos val="l"/>
        <c:majorGridlines/>
        <c:numFmt formatCode="0.0%" sourceLinked="1"/>
        <c:tickLblPos val="nextTo"/>
        <c:crossAx val="98408320"/>
        <c:crosses val="autoZero"/>
        <c:crossBetween val="between"/>
      </c:valAx>
    </c:plotArea>
    <c:legend>
      <c:legendPos val="r"/>
      <c:layout/>
    </c:legend>
    <c:plotVisOnly val="1"/>
    <c:dispBlanksAs val="gap"/>
  </c:chart>
  <c:externalData r:id="rId1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view3D>
      <c:rotX val="30"/>
      <c:perspective val="30"/>
    </c:view3D>
    <c:plotArea>
      <c:layout>
        <c:manualLayout>
          <c:layoutTarget val="inner"/>
          <c:xMode val="edge"/>
          <c:yMode val="edge"/>
          <c:x val="3.6670925452727619E-2"/>
          <c:y val="7.3907462662878717E-2"/>
          <c:w val="0.47150903889822759"/>
          <c:h val="0.72113201225101464"/>
        </c:manualLayout>
      </c:layout>
      <c:pie3DChart>
        <c:varyColors val="1"/>
      </c:pie3DChart>
    </c:plotArea>
    <c:legend>
      <c:legendPos val="r"/>
      <c:layout>
        <c:manualLayout>
          <c:xMode val="edge"/>
          <c:yMode val="edge"/>
          <c:x val="0.51294734612820791"/>
          <c:y val="0.60071837256178118"/>
          <c:w val="0.36138953310743388"/>
          <c:h val="0.37025171806307233"/>
        </c:manualLayout>
      </c:layout>
    </c:legend>
    <c:plotVisOnly val="1"/>
    <c:dispBlanksAs val="zero"/>
  </c:chart>
  <c:externalData r:id="rId1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autoTitleDeleted val="1"/>
    <c:view3D>
      <c:rotX val="30"/>
      <c:perspective val="30"/>
    </c:view3D>
    <c:plotArea>
      <c:layout>
        <c:manualLayout>
          <c:layoutTarget val="inner"/>
          <c:xMode val="edge"/>
          <c:yMode val="edge"/>
          <c:x val="7.4065610150208433E-2"/>
          <c:y val="2.4731729154276377E-4"/>
          <c:w val="0.47150903889822759"/>
          <c:h val="0.72113201225101464"/>
        </c:manualLayout>
      </c:layout>
      <c:pie3DChart>
        <c:varyColors val="1"/>
        <c:ser>
          <c:idx val="0"/>
          <c:order val="0"/>
          <c:tx>
            <c:strRef>
              <c:f>'Источник дохода 2023'!$B$12</c:f>
              <c:strCache>
                <c:ptCount val="1"/>
                <c:pt idx="0">
                  <c:v>2023 год</c:v>
                </c:pt>
              </c:strCache>
            </c:strRef>
          </c:tx>
          <c:dLbls>
            <c:spPr>
              <a:noFill/>
              <a:ln>
                <a:noFill/>
              </a:ln>
              <a:effectLst/>
            </c:spPr>
            <c:showVal val="1"/>
            <c:showLeaderLines val="1"/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'Источник дохода 2023'!$A$13:$A$16</c:f>
              <c:strCache>
                <c:ptCount val="4"/>
                <c:pt idx="0">
                  <c:v>Налог на доходы физических лиц</c:v>
                </c:pt>
                <c:pt idx="1">
                  <c:v>Единый сельскохозяйственный налог</c:v>
                </c:pt>
                <c:pt idx="2">
                  <c:v>Земельный налог</c:v>
                </c:pt>
                <c:pt idx="3">
                  <c:v>Налог на имущество физических лиц</c:v>
                </c:pt>
              </c:strCache>
            </c:strRef>
          </c:cat>
          <c:val>
            <c:numRef>
              <c:f>'Источник дохода 2023'!$B$13:$B$16</c:f>
              <c:numCache>
                <c:formatCode>0.0%</c:formatCode>
                <c:ptCount val="4"/>
                <c:pt idx="0">
                  <c:v>0.41755000000000031</c:v>
                </c:pt>
                <c:pt idx="1">
                  <c:v>2.1370000000000011E-2</c:v>
                </c:pt>
                <c:pt idx="2">
                  <c:v>0.50382000000000005</c:v>
                </c:pt>
                <c:pt idx="3">
                  <c:v>5.7250000000000002E-2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4CBF-4489-9C79-8E885850E591}"/>
            </c:ext>
          </c:extLst>
        </c:ser>
      </c:pie3DChart>
    </c:plotArea>
    <c:legend>
      <c:legendPos val="r"/>
      <c:layout/>
    </c:legend>
    <c:plotVisOnly val="1"/>
    <c:dispBlanksAs val="zero"/>
  </c:chart>
  <c:externalData r:id="rId1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plotArea>
      <c:layout>
        <c:manualLayout>
          <c:layoutTarget val="inner"/>
          <c:xMode val="edge"/>
          <c:yMode val="edge"/>
          <c:x val="2.1761611260772071E-2"/>
          <c:y val="0.14316776923998537"/>
          <c:w val="0.55304645444587308"/>
          <c:h val="0.59517628220695806"/>
        </c:manualLayout>
      </c:layout>
      <c:pieChart>
        <c:varyColors val="1"/>
        <c:firstSliceAng val="0"/>
      </c:pieChart>
    </c:plotArea>
    <c:legend>
      <c:legendPos val="r"/>
      <c:layout>
        <c:manualLayout>
          <c:xMode val="edge"/>
          <c:yMode val="edge"/>
          <c:x val="0.58701645016760273"/>
          <c:y val="0.53594959734216685"/>
          <c:w val="0.29356821483477052"/>
          <c:h val="0.41618985632546884"/>
        </c:manualLayout>
      </c:layout>
    </c:legend>
    <c:plotVisOnly val="1"/>
    <c:dispBlanksAs val="zero"/>
  </c:chart>
  <c:externalData r:id="rId1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plotArea>
      <c:layout/>
      <c:pieChart>
        <c:varyColors val="1"/>
        <c:ser>
          <c:idx val="0"/>
          <c:order val="0"/>
          <c:tx>
            <c:strRef>
              <c:f>'Источник дохода 2023'!$B$21</c:f>
              <c:strCache>
                <c:ptCount val="1"/>
                <c:pt idx="0">
                  <c:v>2024 год</c:v>
                </c:pt>
              </c:strCache>
            </c:strRef>
          </c:tx>
          <c:dLbls>
            <c:spPr>
              <a:noFill/>
              <a:ln>
                <a:noFill/>
              </a:ln>
              <a:effectLst/>
            </c:spPr>
            <c:showVal val="1"/>
            <c:showLeaderLines val="1"/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'Источник дохода 2023'!$A$22:$A$25</c:f>
              <c:strCache>
                <c:ptCount val="4"/>
                <c:pt idx="0">
                  <c:v>Налог на доходы физических лиц</c:v>
                </c:pt>
                <c:pt idx="1">
                  <c:v>Единый сельскохозяйственный налог</c:v>
                </c:pt>
                <c:pt idx="2">
                  <c:v>Земельный налог</c:v>
                </c:pt>
                <c:pt idx="3">
                  <c:v>Налог на имущество физических лиц</c:v>
                </c:pt>
              </c:strCache>
            </c:strRef>
          </c:cat>
          <c:val>
            <c:numRef>
              <c:f>'Источник дохода 2023'!$B$22:$B$25</c:f>
              <c:numCache>
                <c:formatCode>0.0%</c:formatCode>
                <c:ptCount val="4"/>
                <c:pt idx="0">
                  <c:v>0.39433000000000057</c:v>
                </c:pt>
                <c:pt idx="1">
                  <c:v>8.1030000000000005E-2</c:v>
                </c:pt>
                <c:pt idx="2">
                  <c:v>0.47265000000000001</c:v>
                </c:pt>
                <c:pt idx="3">
                  <c:v>5.1990000000000001E-2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87CB-40A0-995E-55C775F134BB}"/>
            </c:ext>
          </c:extLst>
        </c:ser>
        <c:firstSliceAng val="0"/>
      </c:pieChart>
    </c:plotArea>
    <c:legend>
      <c:legendPos val="r"/>
      <c:layout/>
    </c:legend>
    <c:plotVisOnly val="1"/>
    <c:dispBlanksAs val="zero"/>
  </c:chart>
  <c:externalData r:id="rId1"/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plotArea>
      <c:layout>
        <c:manualLayout>
          <c:layoutTarget val="inner"/>
          <c:xMode val="edge"/>
          <c:yMode val="edge"/>
          <c:x val="3.1784776902887148E-2"/>
          <c:y val="0.13634243790490941"/>
          <c:w val="0.50054440069991268"/>
          <c:h val="0.47434385399963946"/>
        </c:manualLayout>
      </c:layout>
      <c:pieChart>
        <c:varyColors val="1"/>
        <c:firstSliceAng val="0"/>
      </c:pieChart>
    </c:plotArea>
    <c:legend>
      <c:legendPos val="r"/>
      <c:layout>
        <c:manualLayout>
          <c:xMode val="edge"/>
          <c:yMode val="edge"/>
          <c:x val="0.60022506561679945"/>
          <c:y val="0.49206825278120031"/>
          <c:w val="0.34144160104986998"/>
          <c:h val="0.48942820615288346"/>
        </c:manualLayout>
      </c:layout>
    </c:legend>
    <c:plotVisOnly val="1"/>
    <c:dispBlanksAs val="zero"/>
  </c:chart>
  <c:externalData r:id="rId1"/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plotArea>
      <c:layout/>
      <c:pieChart>
        <c:varyColors val="1"/>
        <c:ser>
          <c:idx val="0"/>
          <c:order val="0"/>
          <c:tx>
            <c:strRef>
              <c:f>'Источник дохода 2023'!$B$30</c:f>
              <c:strCache>
                <c:ptCount val="1"/>
                <c:pt idx="0">
                  <c:v>2025 год</c:v>
                </c:pt>
              </c:strCache>
            </c:strRef>
          </c:tx>
          <c:dLbls>
            <c:spPr>
              <a:noFill/>
              <a:ln>
                <a:noFill/>
              </a:ln>
              <a:effectLst/>
            </c:spPr>
            <c:showVal val="1"/>
            <c:showLeaderLines val="1"/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'Источник дохода 2023'!$A$31:$A$34</c:f>
              <c:strCache>
                <c:ptCount val="4"/>
                <c:pt idx="0">
                  <c:v>Налог на доходы физических лиц</c:v>
                </c:pt>
                <c:pt idx="1">
                  <c:v>Единый сельскохозяйственный налог</c:v>
                </c:pt>
                <c:pt idx="2">
                  <c:v>Земельный налог</c:v>
                </c:pt>
                <c:pt idx="3">
                  <c:v>Налог на имущество физических лиц</c:v>
                </c:pt>
              </c:strCache>
            </c:strRef>
          </c:cat>
          <c:val>
            <c:numRef>
              <c:f>'Источник дохода 2023'!$B$31:$B$34</c:f>
              <c:numCache>
                <c:formatCode>0.0%</c:formatCode>
                <c:ptCount val="4"/>
                <c:pt idx="0">
                  <c:v>0.37008000000000063</c:v>
                </c:pt>
                <c:pt idx="1">
                  <c:v>7.1510000000000004E-2</c:v>
                </c:pt>
                <c:pt idx="2">
                  <c:v>0.51250999999999958</c:v>
                </c:pt>
                <c:pt idx="3">
                  <c:v>4.5879999999999997E-2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B94F-443E-8067-089C21787B68}"/>
            </c:ext>
          </c:extLst>
        </c:ser>
        <c:firstSliceAng val="0"/>
      </c:pieChart>
    </c:plotArea>
    <c:legend>
      <c:legendPos val="r"/>
      <c:layout/>
    </c:legend>
    <c:plotVisOnly val="1"/>
    <c:dispBlanksAs val="zero"/>
  </c:chart>
  <c:externalData r:id="rId1"/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view3D>
      <c:rAngAx val="1"/>
    </c:view3D>
    <c:sideWall>
      <c:spPr>
        <a:noFill/>
        <a:ln w="25400">
          <a:noFill/>
        </a:ln>
      </c:spPr>
    </c:sideWall>
    <c:backWall>
      <c:spPr>
        <a:noFill/>
        <a:ln w="25400">
          <a:noFill/>
        </a:ln>
      </c:spPr>
    </c:backWall>
    <c:plotArea>
      <c:layout/>
      <c:bar3DChart>
        <c:barDir val="bar"/>
        <c:grouping val="clustered"/>
        <c:shape val="box"/>
        <c:axId val="98667136"/>
        <c:axId val="98678656"/>
        <c:axId val="0"/>
      </c:bar3DChart>
      <c:catAx>
        <c:axId val="98667136"/>
        <c:scaling>
          <c:orientation val="minMax"/>
        </c:scaling>
        <c:axPos val="l"/>
        <c:tickLblPos val="nextTo"/>
        <c:crossAx val="98678656"/>
        <c:crosses val="autoZero"/>
        <c:auto val="1"/>
        <c:lblAlgn val="ctr"/>
        <c:lblOffset val="100"/>
      </c:catAx>
      <c:valAx>
        <c:axId val="98678656"/>
        <c:scaling>
          <c:orientation val="minMax"/>
        </c:scaling>
        <c:axPos val="b"/>
        <c:majorGridlines/>
        <c:numFmt formatCode="0.0%" sourceLinked="1"/>
        <c:tickLblPos val="nextTo"/>
        <c:crossAx val="98667136"/>
        <c:crosses val="autoZero"/>
        <c:crossBetween val="between"/>
      </c:valAx>
      <c:spPr>
        <a:noFill/>
        <a:ln w="25400">
          <a:noFill/>
        </a:ln>
      </c:spPr>
    </c:plotArea>
    <c:plotVisOnly val="1"/>
    <c:dispBlanksAs val="gap"/>
  </c:chart>
  <c:externalData r:id="rId1"/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763CF6A-6ECD-4892-A3FF-2B0199E4B045}" type="datetimeFigureOut">
              <a:rPr lang="ru-RU" smtClean="0"/>
              <a:pPr/>
              <a:t>29.11.2022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30275" y="739775"/>
            <a:ext cx="4937125" cy="370363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450" y="4689475"/>
            <a:ext cx="5438775" cy="44434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377363"/>
            <a:ext cx="2946400" cy="4937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49688" y="9377363"/>
            <a:ext cx="2946400" cy="4937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75C310B-8F46-454D-8EE5-6CA12B50422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09244981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8371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38916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40354216-1C5B-49DB-88B7-3C27A1AB3813}" type="slidenum">
              <a:rPr lang="ru-RU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8</a:t>
            </a:fld>
            <a:endParaRPr lang="ru-RU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EB7181-C172-4C75-9750-C8C75FDAD87B}" type="datetimeFigureOut">
              <a:rPr lang="ru-RU" smtClean="0"/>
              <a:pPr/>
              <a:t>29.11.2022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134A43-A6C3-48B2-AA3E-8D54BD05B3F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EB7181-C172-4C75-9750-C8C75FDAD87B}" type="datetimeFigureOut">
              <a:rPr lang="ru-RU" smtClean="0"/>
              <a:pPr/>
              <a:t>29.11.2022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134A43-A6C3-48B2-AA3E-8D54BD05B3F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EB7181-C172-4C75-9750-C8C75FDAD87B}" type="datetimeFigureOut">
              <a:rPr lang="ru-RU" smtClean="0"/>
              <a:pPr/>
              <a:t>29.11.2022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134A43-A6C3-48B2-AA3E-8D54BD05B3F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EB7181-C172-4C75-9750-C8C75FDAD87B}" type="datetimeFigureOut">
              <a:rPr lang="ru-RU" smtClean="0"/>
              <a:pPr/>
              <a:t>29.11.2022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134A43-A6C3-48B2-AA3E-8D54BD05B3F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EB7181-C172-4C75-9750-C8C75FDAD87B}" type="datetimeFigureOut">
              <a:rPr lang="ru-RU" smtClean="0"/>
              <a:pPr/>
              <a:t>29.11.2022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134A43-A6C3-48B2-AA3E-8D54BD05B3F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EB7181-C172-4C75-9750-C8C75FDAD87B}" type="datetimeFigureOut">
              <a:rPr lang="ru-RU" smtClean="0"/>
              <a:pPr/>
              <a:t>29.11.2022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134A43-A6C3-48B2-AA3E-8D54BD05B3F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EB7181-C172-4C75-9750-C8C75FDAD87B}" type="datetimeFigureOut">
              <a:rPr lang="ru-RU" smtClean="0"/>
              <a:pPr/>
              <a:t>29.11.2022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134A43-A6C3-48B2-AA3E-8D54BD05B3F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EB7181-C172-4C75-9750-C8C75FDAD87B}" type="datetimeFigureOut">
              <a:rPr lang="ru-RU" smtClean="0"/>
              <a:pPr/>
              <a:t>29.11.2022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134A43-A6C3-48B2-AA3E-8D54BD05B3F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EB7181-C172-4C75-9750-C8C75FDAD87B}" type="datetimeFigureOut">
              <a:rPr lang="ru-RU" smtClean="0"/>
              <a:pPr/>
              <a:t>29.11.2022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134A43-A6C3-48B2-AA3E-8D54BD05B3F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EB7181-C172-4C75-9750-C8C75FDAD87B}" type="datetimeFigureOut">
              <a:rPr lang="ru-RU" smtClean="0"/>
              <a:pPr/>
              <a:t>29.11.2022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134A43-A6C3-48B2-AA3E-8D54BD05B3F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EB7181-C172-4C75-9750-C8C75FDAD87B}" type="datetimeFigureOut">
              <a:rPr lang="ru-RU" smtClean="0"/>
              <a:pPr/>
              <a:t>29.11.2022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134A43-A6C3-48B2-AA3E-8D54BD05B3F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18EB7181-C172-4C75-9750-C8C75FDAD87B}" type="datetimeFigureOut">
              <a:rPr lang="ru-RU" smtClean="0"/>
              <a:pPr/>
              <a:t>29.11.2022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96134A43-A6C3-48B2-AA3E-8D54BD05B3F9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85" r:id="rId1"/>
    <p:sldLayoutId id="2147483986" r:id="rId2"/>
    <p:sldLayoutId id="2147483987" r:id="rId3"/>
    <p:sldLayoutId id="2147483988" r:id="rId4"/>
    <p:sldLayoutId id="2147483989" r:id="rId5"/>
    <p:sldLayoutId id="2147483990" r:id="rId6"/>
    <p:sldLayoutId id="2147483991" r:id="rId7"/>
    <p:sldLayoutId id="2147483992" r:id="rId8"/>
    <p:sldLayoutId id="2147483993" r:id="rId9"/>
    <p:sldLayoutId id="2147483994" r:id="rId10"/>
    <p:sldLayoutId id="2147483995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.xml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8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9.xml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10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15616" y="3717032"/>
            <a:ext cx="7776864" cy="2592288"/>
          </a:xfrm>
        </p:spPr>
        <p:txBody>
          <a:bodyPr>
            <a:noAutofit/>
          </a:bodyPr>
          <a:lstStyle/>
          <a:p>
            <a:pPr marL="26988" algn="ctr"/>
            <a:r>
              <a:rPr lang="ru-RU" sz="2400" b="1" dirty="0" smtClean="0">
                <a:solidFill>
                  <a:srgbClr val="0D0D0D"/>
                </a:solidFill>
                <a:latin typeface="Times New Roman" pitchFamily="18" charset="0"/>
                <a:cs typeface="Times New Roman" pitchFamily="18" charset="0"/>
              </a:rPr>
              <a:t>к проекту бюджета Муниципального образования</a:t>
            </a:r>
          </a:p>
          <a:p>
            <a:pPr marL="26988" algn="ctr"/>
            <a:r>
              <a:rPr lang="ru-RU" sz="2400" b="1" dirty="0" smtClean="0">
                <a:solidFill>
                  <a:srgbClr val="0D0D0D"/>
                </a:solidFill>
                <a:latin typeface="Times New Roman" pitchFamily="18" charset="0"/>
                <a:cs typeface="Times New Roman" pitchFamily="18" charset="0"/>
              </a:rPr>
              <a:t>«Полевское сельское поселение»</a:t>
            </a:r>
          </a:p>
          <a:p>
            <a:pPr marL="26988" algn="ctr"/>
            <a:r>
              <a:rPr lang="ru-RU" sz="2400" b="1" dirty="0" smtClean="0">
                <a:solidFill>
                  <a:srgbClr val="0D0D0D"/>
                </a:solidFill>
                <a:latin typeface="Times New Roman" pitchFamily="18" charset="0"/>
                <a:cs typeface="Times New Roman" pitchFamily="18" charset="0"/>
              </a:rPr>
              <a:t> Октябрьского</a:t>
            </a:r>
            <a:r>
              <a:rPr lang="en-US" sz="2400" b="1" dirty="0" smtClean="0">
                <a:solidFill>
                  <a:srgbClr val="0D0D0D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smtClean="0">
                <a:solidFill>
                  <a:srgbClr val="0D0D0D"/>
                </a:solidFill>
                <a:latin typeface="Times New Roman" pitchFamily="18" charset="0"/>
                <a:cs typeface="Times New Roman" pitchFamily="18" charset="0"/>
              </a:rPr>
              <a:t>муниципального района Еврейской автономной области на 2023 год и плановый период 2024 -2025 годов </a:t>
            </a:r>
          </a:p>
          <a:p>
            <a:endParaRPr lang="ru-RU" sz="4000" b="1" u="sng" dirty="0">
              <a:solidFill>
                <a:srgbClr val="00B0F0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15616" y="285728"/>
            <a:ext cx="7416824" cy="839016"/>
          </a:xfrm>
        </p:spPr>
        <p:txBody>
          <a:bodyPr>
            <a:normAutofit fontScale="90000"/>
          </a:bodyPr>
          <a:lstStyle/>
          <a:p>
            <a:pPr algn="ctr"/>
            <a:r>
              <a:rPr lang="ru-RU" sz="4400" b="1" dirty="0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</a:rPr>
              <a:t>Бюджет для граждан</a:t>
            </a:r>
            <a:r>
              <a:rPr lang="ru-RU" dirty="0" smtClean="0">
                <a:solidFill>
                  <a:schemeClr val="accent3">
                    <a:lumMod val="75000"/>
                  </a:schemeClr>
                </a:solidFill>
                <a:latin typeface="Gill Sans MT"/>
              </a:rPr>
              <a:t/>
            </a:r>
            <a:br>
              <a:rPr lang="ru-RU" dirty="0" smtClean="0">
                <a:solidFill>
                  <a:schemeClr val="accent3">
                    <a:lumMod val="75000"/>
                  </a:schemeClr>
                </a:solidFill>
                <a:latin typeface="Gill Sans MT"/>
              </a:rPr>
            </a:br>
            <a:endParaRPr lang="ru-RU" b="1" dirty="0">
              <a:solidFill>
                <a:schemeClr val="accent3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http://i75.fastpic.ru/big/2015/1219/5f/9cfde25c9729183615d0c0c8e162a55f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95736" y="1124744"/>
            <a:ext cx="5472608" cy="2448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7584" y="274638"/>
            <a:ext cx="8106104" cy="634082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200" b="1" dirty="0" smtClean="0">
                <a:solidFill>
                  <a:schemeClr val="accent3">
                    <a:lumMod val="75000"/>
                  </a:schemeClr>
                </a:solidFill>
                <a:effectLst/>
                <a:latin typeface="Times New Roman" pitchFamily="18" charset="0"/>
              </a:rPr>
              <a:t>Норматив отчислений налоговых доходов в местный бюджет</a:t>
            </a:r>
            <a:r>
              <a:rPr lang="ru-RU" sz="4800" b="1" dirty="0" smtClean="0">
                <a:solidFill>
                  <a:schemeClr val="tx1"/>
                </a:solidFill>
                <a:effectLst/>
              </a:rPr>
              <a:t/>
            </a:r>
            <a:br>
              <a:rPr lang="ru-RU" sz="4800" b="1" dirty="0" smtClean="0">
                <a:solidFill>
                  <a:schemeClr val="tx1"/>
                </a:solidFill>
                <a:effectLst/>
              </a:rPr>
            </a:br>
            <a:endParaRPr lang="ru-RU" dirty="0"/>
          </a:p>
        </p:txBody>
      </p:sp>
      <p:sp>
        <p:nvSpPr>
          <p:cNvPr id="5" name="Rectangle 3"/>
          <p:cNvSpPr>
            <a:spLocks noGrp="1"/>
          </p:cNvSpPr>
          <p:nvPr>
            <p:ph sz="quarter" idx="13"/>
          </p:nvPr>
        </p:nvSpPr>
        <p:spPr>
          <a:xfrm>
            <a:off x="683568" y="980728"/>
            <a:ext cx="8146152" cy="2880320"/>
          </a:xfrm>
        </p:spPr>
        <p:txBody>
          <a:bodyPr>
            <a:normAutofit/>
          </a:bodyPr>
          <a:lstStyle/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sz="1800" b="1" i="1" dirty="0" smtClean="0">
                <a:solidFill>
                  <a:schemeClr val="tx1"/>
                </a:solidFill>
                <a:latin typeface="Times New Roman" pitchFamily="18" charset="0"/>
              </a:rPr>
              <a:t>Норматив отчислений </a:t>
            </a:r>
            <a:r>
              <a:rPr lang="ru-RU" sz="1800" dirty="0" smtClean="0">
                <a:solidFill>
                  <a:schemeClr val="tx1"/>
                </a:solidFill>
                <a:latin typeface="Times New Roman" pitchFamily="18" charset="0"/>
              </a:rPr>
              <a:t>определяет  ту  часть от общей суммы уплаченных налогоплательщиками налогов, которая в соответствии с бюджетным законодательством остается в местном бюджете</a:t>
            </a:r>
          </a:p>
          <a:p>
            <a:endParaRPr lang="ru-RU" sz="1800" dirty="0" smtClean="0">
              <a:solidFill>
                <a:schemeClr val="tx1"/>
              </a:solidFill>
              <a:latin typeface="Times New Roman" pitchFamily="18" charset="0"/>
            </a:endParaRPr>
          </a:p>
          <a:p>
            <a:r>
              <a:rPr lang="ru-RU" sz="1800" dirty="0" smtClean="0">
                <a:solidFill>
                  <a:schemeClr val="tx1"/>
                </a:solidFill>
                <a:latin typeface="Times New Roman" pitchFamily="18" charset="0"/>
              </a:rPr>
              <a:t>Налог на доходы физических лиц			                  12 %</a:t>
            </a:r>
          </a:p>
          <a:p>
            <a:r>
              <a:rPr lang="ru-RU" sz="1800" dirty="0" smtClean="0">
                <a:solidFill>
                  <a:schemeClr val="tx1"/>
                </a:solidFill>
                <a:latin typeface="Times New Roman" pitchFamily="18" charset="0"/>
              </a:rPr>
              <a:t>Единый сельскохозяйственный налог 		                  30 %</a:t>
            </a:r>
          </a:p>
          <a:p>
            <a:r>
              <a:rPr lang="ru-RU" sz="1800" dirty="0" smtClean="0">
                <a:solidFill>
                  <a:schemeClr val="tx1"/>
                </a:solidFill>
                <a:latin typeface="Times New Roman" pitchFamily="18" charset="0"/>
              </a:rPr>
              <a:t>Налог на имущество физических лиц		                100 %</a:t>
            </a:r>
          </a:p>
          <a:p>
            <a:r>
              <a:rPr lang="ru-RU" sz="1800" dirty="0" smtClean="0">
                <a:solidFill>
                  <a:schemeClr val="tx1"/>
                </a:solidFill>
                <a:latin typeface="Times New Roman" pitchFamily="18" charset="0"/>
              </a:rPr>
              <a:t>Земельный налог                                                                              100%</a:t>
            </a:r>
          </a:p>
          <a:p>
            <a:endParaRPr lang="ru-RU" sz="1600" dirty="0" smtClean="0">
              <a:latin typeface="Times New Roman" pitchFamily="18" charset="0"/>
            </a:endParaRPr>
          </a:p>
        </p:txBody>
      </p:sp>
      <p:pic>
        <p:nvPicPr>
          <p:cNvPr id="6" name="Рисунок 5" descr="http://ffreedom.ru/wp-content/uploads/2017/03/desyat-sekretov-finansovogo-dostatka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43608" y="3789040"/>
            <a:ext cx="7362701" cy="27591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 descr="https://www.constmb.ru/wp-content/uploads/sites/9/2017/04/i-35-768x512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99792" y="3789040"/>
            <a:ext cx="4968552" cy="2952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683568" y="116632"/>
            <a:ext cx="8208912" cy="1296144"/>
          </a:xfrm>
        </p:spPr>
        <p:txBody>
          <a:bodyPr>
            <a:noAutofit/>
          </a:bodyPr>
          <a:lstStyle/>
          <a:p>
            <a:pPr algn="ctr"/>
            <a:r>
              <a:rPr lang="ru-RU" sz="2000" b="1" dirty="0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Прогнозируемые поступления основных налоговых доходов в бюджет муниципального образования «Полевское сельское поселение» Октябрьского муниципального района ЕАО в 2023 году</a:t>
            </a:r>
            <a:r>
              <a:rPr lang="en-US" sz="2000" b="1" dirty="0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и</a:t>
            </a:r>
            <a:r>
              <a:rPr lang="en-US" sz="2000" b="1" dirty="0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на плановый период 2024-2025 годов</a:t>
            </a:r>
            <a:r>
              <a:rPr lang="ru-RU" sz="1800" b="1" dirty="0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b="1" dirty="0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800" b="1" dirty="0" smtClean="0">
                <a:solidFill>
                  <a:schemeClr val="accent3">
                    <a:lumMod val="75000"/>
                  </a:schemeClr>
                </a:solidFill>
              </a:rPr>
              <a:t/>
            </a:r>
            <a:br>
              <a:rPr lang="ru-RU" sz="1800" b="1" dirty="0" smtClean="0">
                <a:solidFill>
                  <a:schemeClr val="accent3">
                    <a:lumMod val="75000"/>
                  </a:schemeClr>
                </a:solidFill>
              </a:rPr>
            </a:br>
            <a:endParaRPr lang="ru-RU" sz="1800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3"/>
          </p:nvPr>
        </p:nvSpPr>
        <p:spPr>
          <a:xfrm>
            <a:off x="1435608" y="1916832"/>
            <a:ext cx="7498080" cy="4331568"/>
          </a:xfrm>
        </p:spPr>
        <p:txBody>
          <a:bodyPr/>
          <a:lstStyle/>
          <a:p>
            <a:pPr>
              <a:buNone/>
            </a:pPr>
            <a:endParaRPr lang="ru-RU" dirty="0" smtClean="0"/>
          </a:p>
          <a:p>
            <a:endParaRPr lang="ru-RU" dirty="0" smtClean="0"/>
          </a:p>
          <a:p>
            <a:endParaRPr lang="ru-RU" dirty="0"/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968581152"/>
              </p:ext>
            </p:extLst>
          </p:nvPr>
        </p:nvGraphicFramePr>
        <p:xfrm>
          <a:off x="467544" y="1520257"/>
          <a:ext cx="8280920" cy="219128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960440"/>
                <a:gridCol w="1584176"/>
                <a:gridCol w="1368152"/>
                <a:gridCol w="1368152"/>
              </a:tblGrid>
              <a:tr h="711902"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1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Источник </a:t>
                      </a:r>
                      <a:r>
                        <a:rPr lang="ru-RU" sz="1800" b="1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дохода</a:t>
                      </a:r>
                    </a:p>
                    <a:p>
                      <a:pPr algn="ctr" fontAlgn="b"/>
                      <a:endParaRPr lang="ru-RU" sz="18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1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</a:t>
                      </a:r>
                      <a:r>
                        <a:rPr lang="ru-RU" sz="1800" b="1" i="0" u="none" strike="noStrike" baseline="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 </a:t>
                      </a:r>
                      <a:r>
                        <a:rPr lang="ru-RU" sz="1800" b="1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год</a:t>
                      </a:r>
                      <a:r>
                        <a:rPr lang="ru-RU" sz="1800" b="1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, </a:t>
                      </a:r>
                      <a:endParaRPr lang="ru-RU" sz="1800" b="1" i="0" u="none" strike="noStrike" dirty="0" smtClean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 fontAlgn="b"/>
                      <a:r>
                        <a:rPr lang="ru-RU" sz="1800" b="1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руб.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1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2024</a:t>
                      </a:r>
                      <a:r>
                        <a:rPr lang="ru-RU" sz="1800" b="1" i="0" u="none" strike="noStrike" baseline="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800" b="1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год</a:t>
                      </a:r>
                      <a:r>
                        <a:rPr lang="ru-RU" sz="1800" b="1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, </a:t>
                      </a:r>
                      <a:endParaRPr lang="ru-RU" sz="1800" b="1" i="0" u="none" strike="noStrike" dirty="0" smtClean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 fontAlgn="b"/>
                      <a:r>
                        <a:rPr lang="ru-RU" sz="1800" b="1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руб.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1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2025 год</a:t>
                      </a:r>
                      <a:r>
                        <a:rPr lang="ru-RU" sz="1800" b="1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, </a:t>
                      </a:r>
                      <a:r>
                        <a:rPr lang="ru-RU" sz="1800" b="1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руб.</a:t>
                      </a:r>
                    </a:p>
                  </a:txBody>
                  <a:tcPr marL="9525" marR="9525" marT="9525" marB="0" anchor="ctr"/>
                </a:tc>
              </a:tr>
              <a:tr h="269689">
                <a:tc>
                  <a:txBody>
                    <a:bodyPr/>
                    <a:lstStyle/>
                    <a:p>
                      <a:pPr algn="l" rtl="0" fontAlgn="b"/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Налог на доходы физических лиц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547 000,00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584 000,00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621 000,00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/>
                </a:tc>
              </a:tr>
              <a:tr h="298464">
                <a:tc>
                  <a:txBody>
                    <a:bodyPr/>
                    <a:lstStyle/>
                    <a:p>
                      <a:pPr algn="l" rtl="0" fontAlgn="t"/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Единый сельскохозяйственный налог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28 000,00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120 000,00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120 000,0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/>
                </a:tc>
              </a:tr>
              <a:tr h="269689">
                <a:tc>
                  <a:txBody>
                    <a:bodyPr/>
                    <a:lstStyle/>
                    <a:p>
                      <a:pPr algn="l" rtl="0" fontAlgn="t"/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Земельный налог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660 00</a:t>
                      </a:r>
                      <a:r>
                        <a:rPr lang="ru-RU" sz="1800" b="0" i="0" u="none" strike="noStrike" baseline="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0,00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700 000,00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860 000,00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/>
                </a:tc>
              </a:tr>
              <a:tr h="296230">
                <a:tc>
                  <a:txBody>
                    <a:bodyPr/>
                    <a:lstStyle/>
                    <a:p>
                      <a:pPr algn="l" rtl="0" fontAlgn="t"/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Налог на имущество физических лиц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75 000,00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77 000,00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77 000,00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/>
                </a:tc>
              </a:tr>
              <a:tr h="316998">
                <a:tc>
                  <a:txBody>
                    <a:bodyPr/>
                    <a:lstStyle/>
                    <a:p>
                      <a:pPr algn="l" rtl="0" fontAlgn="t"/>
                      <a:r>
                        <a:rPr lang="ru-RU" sz="1800" b="1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ИТОГО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1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1 310 000,00</a:t>
                      </a:r>
                      <a:endParaRPr lang="ru-RU" sz="18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1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1 481 000,00</a:t>
                      </a:r>
                      <a:endParaRPr lang="ru-RU" sz="18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1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1 678 000,00</a:t>
                      </a:r>
                      <a:endParaRPr lang="ru-RU" sz="18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/>
                </a:tc>
              </a:tr>
            </a:tbl>
          </a:graphicData>
        </a:graphic>
      </p:graphicFrame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1"/>
          <p:cNvSpPr txBox="1">
            <a:spLocks/>
          </p:cNvSpPr>
          <p:nvPr/>
        </p:nvSpPr>
        <p:spPr>
          <a:xfrm>
            <a:off x="611560" y="274638"/>
            <a:ext cx="8322128" cy="1282154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>
            <a:lvl1pPr marL="320040" indent="-320040" algn="r" defTabSz="914400" rtl="0" eaLnBrk="1" latinLnBrk="0" hangingPunct="1">
              <a:spcBef>
                <a:spcPct val="0"/>
              </a:spcBef>
              <a:buClr>
                <a:schemeClr val="accent6">
                  <a:lumMod val="75000"/>
                </a:schemeClr>
              </a:buClr>
              <a:buSzPct val="128000"/>
              <a:buFont typeface="Georgia" pitchFamily="18" charset="0"/>
              <a:buChar char="*"/>
              <a:defRPr sz="4600" b="1" i="0" kern="120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ru-RU" sz="1800" dirty="0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Структура </a:t>
            </a:r>
            <a:r>
              <a:rPr lang="ru-RU" sz="2000" dirty="0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прогнозируемых поступлений основных налоговых доходов в бюджет муниципального образования «Полевское сельское поселение» Октябрьского муниципального района ЕАО в 2023 году</a:t>
            </a:r>
            <a:r>
              <a:rPr lang="ru-RU" sz="1800" dirty="0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dirty="0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800" dirty="0" smtClean="0">
                <a:solidFill>
                  <a:schemeClr val="accent3">
                    <a:lumMod val="75000"/>
                  </a:schemeClr>
                </a:solidFill>
              </a:rPr>
              <a:t/>
            </a:r>
            <a:br>
              <a:rPr lang="ru-RU" sz="1800" dirty="0" smtClean="0">
                <a:solidFill>
                  <a:schemeClr val="accent3">
                    <a:lumMod val="75000"/>
                  </a:schemeClr>
                </a:solidFill>
              </a:rPr>
            </a:br>
            <a:endParaRPr lang="ru-RU" sz="1800" dirty="0">
              <a:solidFill>
                <a:schemeClr val="accent3">
                  <a:lumMod val="75000"/>
                </a:schemeClr>
              </a:solidFill>
            </a:endParaRPr>
          </a:p>
        </p:txBody>
      </p:sp>
      <p:pic>
        <p:nvPicPr>
          <p:cNvPr id="4" name="Рисунок 3" descr="http://profitrevolution.ru/wp-content/uploads/2015/08/upravlenie-dengami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436096" y="3573016"/>
            <a:ext cx="3600400" cy="3168352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10" name="Объект 9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xmlns="" val="72008886"/>
              </p:ext>
            </p:extLst>
          </p:nvPr>
        </p:nvGraphicFramePr>
        <p:xfrm>
          <a:off x="395536" y="1772815"/>
          <a:ext cx="5760640" cy="481899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5" name="Диаграмма 4">
            <a:extLst>
              <a:ext uri="{FF2B5EF4-FFF2-40B4-BE49-F238E27FC236}">
                <a16:creationId xmlns:lc="http://schemas.openxmlformats.org/drawingml/2006/lockedCanvas" xmlns:a16="http://schemas.microsoft.com/office/drawing/2014/main" xmlns="" xmlns:xdr="http://schemas.openxmlformats.org/drawingml/2006/spreadsheetDrawing" id="{016481CF-07EF-4DAE-8792-E7B2426C901E}"/>
              </a:ext>
            </a:extLst>
          </p:cNvPr>
          <p:cNvGraphicFramePr>
            <a:graphicFrameLocks/>
          </p:cNvGraphicFramePr>
          <p:nvPr/>
        </p:nvGraphicFramePr>
        <p:xfrm>
          <a:off x="323528" y="1700808"/>
          <a:ext cx="5688632" cy="489654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xmlns="" val="407062567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1"/>
          <p:cNvSpPr txBox="1">
            <a:spLocks/>
          </p:cNvSpPr>
          <p:nvPr/>
        </p:nvSpPr>
        <p:spPr>
          <a:xfrm>
            <a:off x="611560" y="274638"/>
            <a:ext cx="8322128" cy="1282154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>
            <a:lvl1pPr marL="320040" indent="-320040" algn="r" defTabSz="914400" rtl="0" eaLnBrk="1" latinLnBrk="0" hangingPunct="1">
              <a:spcBef>
                <a:spcPct val="0"/>
              </a:spcBef>
              <a:buClr>
                <a:schemeClr val="accent6">
                  <a:lumMod val="75000"/>
                </a:schemeClr>
              </a:buClr>
              <a:buSzPct val="128000"/>
              <a:buFont typeface="Georgia" pitchFamily="18" charset="0"/>
              <a:buChar char="*"/>
              <a:defRPr sz="4600" b="1" i="0" kern="120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ru-RU" sz="1800" dirty="0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Структура </a:t>
            </a:r>
            <a:r>
              <a:rPr lang="ru-RU" sz="2000" dirty="0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прогнозируемых поступлений основных налоговых доходов в бюджет муниципального образования «Полевское сельское поселение» Октябрьского муниципального района ЕАО на плановый период 2024 года</a:t>
            </a:r>
            <a:r>
              <a:rPr lang="ru-RU" sz="1800" dirty="0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dirty="0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800" dirty="0" smtClean="0">
                <a:solidFill>
                  <a:schemeClr val="accent3">
                    <a:lumMod val="75000"/>
                  </a:schemeClr>
                </a:solidFill>
              </a:rPr>
              <a:t/>
            </a:r>
            <a:br>
              <a:rPr lang="ru-RU" sz="1800" dirty="0" smtClean="0">
                <a:solidFill>
                  <a:schemeClr val="accent3">
                    <a:lumMod val="75000"/>
                  </a:schemeClr>
                </a:solidFill>
              </a:rPr>
            </a:br>
            <a:endParaRPr lang="ru-RU" sz="1800" dirty="0">
              <a:solidFill>
                <a:schemeClr val="accent3">
                  <a:lumMod val="75000"/>
                </a:schemeClr>
              </a:solidFill>
            </a:endParaRPr>
          </a:p>
        </p:txBody>
      </p:sp>
      <p:pic>
        <p:nvPicPr>
          <p:cNvPr id="2" name="Picture 2" descr="C:\Users\Оксана\Desktop\Бухгалтерия\Для граждан на сайт\Образцы, таблицы\Картинки, таблицы\картинки\Ч 7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076056" y="2852936"/>
            <a:ext cx="3964491" cy="37890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5" name="Диаграмма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1294881864"/>
              </p:ext>
            </p:extLst>
          </p:nvPr>
        </p:nvGraphicFramePr>
        <p:xfrm>
          <a:off x="539552" y="1628800"/>
          <a:ext cx="5317575" cy="494116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6" name="Диаграмма 5">
            <a:extLst>
              <a:ext uri="{FF2B5EF4-FFF2-40B4-BE49-F238E27FC236}">
                <a16:creationId xmlns:lc="http://schemas.openxmlformats.org/drawingml/2006/lockedCanvas" xmlns:a16="http://schemas.microsoft.com/office/drawing/2014/main" xmlns="" xmlns:xdr="http://schemas.openxmlformats.org/drawingml/2006/spreadsheetDrawing" id="{959B4D6F-4A9E-4ABC-9C07-F8120C3CE57F}"/>
              </a:ext>
            </a:extLst>
          </p:cNvPr>
          <p:cNvGraphicFramePr>
            <a:graphicFrameLocks/>
          </p:cNvGraphicFramePr>
          <p:nvPr/>
        </p:nvGraphicFramePr>
        <p:xfrm>
          <a:off x="251520" y="1844824"/>
          <a:ext cx="6552728" cy="46085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xmlns="" val="163947617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https://img3.stockfresh.com/files/i/iserg/m/47/481992_stock-photo-increase-finance-on-white-background-isolated-3d-image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760289" y="1772816"/>
            <a:ext cx="4161064" cy="5085184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Заголовок 1"/>
          <p:cNvSpPr txBox="1">
            <a:spLocks/>
          </p:cNvSpPr>
          <p:nvPr/>
        </p:nvSpPr>
        <p:spPr>
          <a:xfrm>
            <a:off x="611560" y="274638"/>
            <a:ext cx="8322128" cy="1282154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>
            <a:lvl1pPr marL="320040" indent="-320040" algn="r" defTabSz="914400" rtl="0" eaLnBrk="1" latinLnBrk="0" hangingPunct="1">
              <a:spcBef>
                <a:spcPct val="0"/>
              </a:spcBef>
              <a:buClr>
                <a:schemeClr val="accent6">
                  <a:lumMod val="75000"/>
                </a:schemeClr>
              </a:buClr>
              <a:buSzPct val="128000"/>
              <a:buFont typeface="Georgia" pitchFamily="18" charset="0"/>
              <a:buChar char="*"/>
              <a:defRPr sz="4600" b="1" i="0" kern="120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ru-RU" sz="1800" dirty="0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Структура </a:t>
            </a:r>
            <a:r>
              <a:rPr lang="ru-RU" sz="2000" dirty="0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прогнозируемых поступлений основных налоговых доходов в бюджет муниципального образования «Полевское сельское поселение» Октябрьского муниципального района ЕАО на плановый период 2025 года</a:t>
            </a:r>
            <a:r>
              <a:rPr lang="ru-RU" sz="1800" dirty="0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dirty="0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800" dirty="0" smtClean="0">
                <a:solidFill>
                  <a:schemeClr val="accent3">
                    <a:lumMod val="75000"/>
                  </a:schemeClr>
                </a:solidFill>
              </a:rPr>
              <a:t/>
            </a:r>
            <a:br>
              <a:rPr lang="ru-RU" sz="1800" dirty="0" smtClean="0">
                <a:solidFill>
                  <a:schemeClr val="accent3">
                    <a:lumMod val="75000"/>
                  </a:schemeClr>
                </a:solidFill>
              </a:rPr>
            </a:br>
            <a:endParaRPr lang="ru-RU" sz="1800" dirty="0">
              <a:solidFill>
                <a:schemeClr val="accent3">
                  <a:lumMod val="75000"/>
                </a:schemeClr>
              </a:solidFill>
            </a:endParaRPr>
          </a:p>
        </p:txBody>
      </p:sp>
      <p:graphicFrame>
        <p:nvGraphicFramePr>
          <p:cNvPr id="6" name="Диаграмма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2649748164"/>
              </p:ext>
            </p:extLst>
          </p:nvPr>
        </p:nvGraphicFramePr>
        <p:xfrm>
          <a:off x="467544" y="1628800"/>
          <a:ext cx="5112568" cy="482453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5" name="Диаграмма 4">
            <a:extLst>
              <a:ext uri="{FF2B5EF4-FFF2-40B4-BE49-F238E27FC236}">
                <a16:creationId xmlns:lc="http://schemas.openxmlformats.org/drawingml/2006/lockedCanvas" xmlns:a16="http://schemas.microsoft.com/office/drawing/2014/main" xmlns="" xmlns:xdr="http://schemas.openxmlformats.org/drawingml/2006/spreadsheetDrawing" id="{639435E3-DBE6-402D-B3C6-5B079F4B77A9}"/>
              </a:ext>
            </a:extLst>
          </p:cNvPr>
          <p:cNvGraphicFramePr>
            <a:graphicFrameLocks/>
          </p:cNvGraphicFramePr>
          <p:nvPr/>
        </p:nvGraphicFramePr>
        <p:xfrm>
          <a:off x="251520" y="1916832"/>
          <a:ext cx="5256584" cy="46805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xmlns="" val="150668130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Заголовок 1"/>
          <p:cNvSpPr>
            <a:spLocks noGrp="1"/>
          </p:cNvSpPr>
          <p:nvPr>
            <p:ph type="title"/>
          </p:nvPr>
        </p:nvSpPr>
        <p:spPr>
          <a:xfrm>
            <a:off x="683568" y="274638"/>
            <a:ext cx="8003232" cy="582612"/>
          </a:xfrm>
        </p:spPr>
        <p:txBody>
          <a:bodyPr>
            <a:noAutofit/>
          </a:bodyPr>
          <a:lstStyle/>
          <a:p>
            <a:pPr algn="ctr" eaLnBrk="1" hangingPunct="1"/>
            <a:r>
              <a:rPr lang="ru-RU" sz="3900" b="1" dirty="0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Расходы бюджета</a:t>
            </a:r>
          </a:p>
        </p:txBody>
      </p:sp>
      <p:sp>
        <p:nvSpPr>
          <p:cNvPr id="30723" name="Содержимое 2"/>
          <p:cNvSpPr>
            <a:spLocks noGrp="1"/>
          </p:cNvSpPr>
          <p:nvPr>
            <p:ph sz="quarter" idx="13"/>
          </p:nvPr>
        </p:nvSpPr>
        <p:spPr>
          <a:xfrm>
            <a:off x="1043608" y="836712"/>
            <a:ext cx="8100392" cy="3096344"/>
          </a:xfrm>
        </p:spPr>
        <p:txBody>
          <a:bodyPr>
            <a:normAutofit lnSpcReduction="10000"/>
          </a:bodyPr>
          <a:lstStyle/>
          <a:p>
            <a:pPr eaLnBrk="1" hangingPunct="1">
              <a:buFont typeface="Wingdings 2" pitchFamily="18" charset="2"/>
              <a:buNone/>
            </a:pP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     Расходы бюджета -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выплачиваемые из бюджета денежные средства, за исключением средств, являющихся источниками дефицита бюджета.</a:t>
            </a:r>
          </a:p>
          <a:p>
            <a:pPr eaLnBrk="1" hangingPunct="1">
              <a:buFont typeface="Wingdings 2" pitchFamily="18" charset="2"/>
              <a:buNone/>
            </a:pP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     Формирование расходов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осуществляется исходя из прогнозной оценки доходной части бюджета,  в соответствии с расходными обязательствами, обусловленными установленным законодательством разграничением полномочий, исполнение которых должно происходить в очередном финансовом году за счет средств соответствующих бюджетов.</a:t>
            </a:r>
          </a:p>
          <a:p>
            <a:pPr lvl="1" algn="just" eaLnBrk="1" hangingPunct="1">
              <a:buFont typeface="Wingdings 2" pitchFamily="18" charset="2"/>
              <a:buNone/>
            </a:pP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Принципы формирования расходов бюджета:</a:t>
            </a:r>
          </a:p>
          <a:p>
            <a:pPr lvl="1" algn="just" eaLnBrk="1" hangingPunct="1">
              <a:buFont typeface="Wingdings" pitchFamily="2" charset="2"/>
              <a:buChar char="v"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по разделам;</a:t>
            </a:r>
          </a:p>
          <a:p>
            <a:pPr lvl="1" algn="just" eaLnBrk="1" hangingPunct="1">
              <a:buFont typeface="Wingdings" pitchFamily="2" charset="2"/>
              <a:buChar char="v"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по ведомствам;</a:t>
            </a:r>
          </a:p>
          <a:p>
            <a:pPr lvl="1" algn="just" eaLnBrk="1" hangingPunct="1">
              <a:buFont typeface="Wingdings" pitchFamily="2" charset="2"/>
              <a:buChar char="v"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по муниципальным программам Полевского сельского поселения.</a:t>
            </a: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1187623" y="4005064"/>
            <a:ext cx="7704857" cy="504056"/>
          </a:xfrm>
          <a:prstGeom prst="roundRect">
            <a:avLst/>
          </a:prstGeom>
          <a:solidFill>
            <a:srgbClr val="FFFF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Разделы классификации расходов бюджетов</a:t>
            </a: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1115616" y="4797152"/>
            <a:ext cx="1224136" cy="936103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01 «</a:t>
            </a:r>
            <a:r>
              <a:rPr lang="ru-RU" sz="1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Обще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государственные </a:t>
            </a:r>
            <a:r>
              <a:rPr lang="ru-RU" sz="1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вопросы»</a:t>
            </a: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2411760" y="4797153"/>
            <a:ext cx="1152128" cy="576064"/>
          </a:xfrm>
          <a:prstGeom prst="roundRect">
            <a:avLst/>
          </a:prstGeom>
          <a:solidFill>
            <a:schemeClr val="bg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02 «Национальная оборона»</a:t>
            </a: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2843808" y="5805264"/>
            <a:ext cx="1224136" cy="720080"/>
          </a:xfrm>
          <a:prstGeom prst="roundRect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0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08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0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«Культура , </a:t>
            </a:r>
            <a:r>
              <a:rPr lang="ru-RU" sz="1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кинематография»</a:t>
            </a:r>
            <a:endParaRPr lang="ru-RU" sz="10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3779912" y="4725144"/>
            <a:ext cx="1296144" cy="936103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03 </a:t>
            </a:r>
            <a:endParaRPr lang="ru-RU" sz="10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1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Национальная </a:t>
            </a:r>
            <a:r>
              <a:rPr lang="ru-RU" sz="1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безопасность </a:t>
            </a:r>
            <a:r>
              <a:rPr lang="ru-RU" sz="1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и правоохранительная деятельность</a:t>
            </a: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5364088" y="4725144"/>
            <a:ext cx="1152128" cy="864095"/>
          </a:xfrm>
          <a:prstGeom prst="round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0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04 «Национальная экономика»</a:t>
            </a: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4427984" y="5877272"/>
            <a:ext cx="1368152" cy="648072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000" dirty="0">
                <a:solidFill>
                  <a:schemeClr val="tx1"/>
                </a:solidFill>
              </a:rPr>
              <a:t>10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«Социальная политика»</a:t>
            </a: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6876256" y="4725145"/>
            <a:ext cx="1152128" cy="792087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05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05 </a:t>
            </a:r>
            <a:endParaRPr lang="ru-RU" sz="105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05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1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Жилищно-коммунальное</a:t>
            </a:r>
            <a:r>
              <a:rPr lang="ru-RU" sz="105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хозяйство»</a:t>
            </a:r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6084168" y="5877272"/>
            <a:ext cx="1368152" cy="648072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11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«Физическая </a:t>
            </a:r>
            <a:r>
              <a:rPr lang="ru-RU" sz="1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культура и спорт»</a:t>
            </a:r>
            <a:endParaRPr lang="ru-RU" sz="1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Скругленный прямоугольник 17"/>
          <p:cNvSpPr/>
          <p:nvPr/>
        </p:nvSpPr>
        <p:spPr>
          <a:xfrm>
            <a:off x="7786688" y="5661248"/>
            <a:ext cx="1249808" cy="936104"/>
          </a:xfrm>
          <a:prstGeom prst="roundRect">
            <a:avLst/>
          </a:prstGeom>
          <a:solidFill>
            <a:srgbClr val="FFFF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14 </a:t>
            </a:r>
            <a:r>
              <a:rPr lang="ru-RU" sz="1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«Межбюджетные </a:t>
            </a:r>
            <a:r>
              <a:rPr lang="ru-RU" sz="1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трансферты общего характера»</a:t>
            </a:r>
          </a:p>
        </p:txBody>
      </p:sp>
      <p:cxnSp>
        <p:nvCxnSpPr>
          <p:cNvPr id="29" name="Прямая соединительная линия 28"/>
          <p:cNvCxnSpPr/>
          <p:nvPr/>
        </p:nvCxnSpPr>
        <p:spPr>
          <a:xfrm rot="5400000">
            <a:off x="2844617" y="4652327"/>
            <a:ext cx="288000" cy="158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Прямая соединительная линия 32"/>
          <p:cNvCxnSpPr/>
          <p:nvPr/>
        </p:nvCxnSpPr>
        <p:spPr>
          <a:xfrm rot="5400000">
            <a:off x="4393629" y="4615483"/>
            <a:ext cx="214313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Прямая соединительная линия 41"/>
          <p:cNvCxnSpPr/>
          <p:nvPr/>
        </p:nvCxnSpPr>
        <p:spPr>
          <a:xfrm rot="5400000">
            <a:off x="2988690" y="5156326"/>
            <a:ext cx="12960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Прямая соединительная линия 45"/>
          <p:cNvCxnSpPr/>
          <p:nvPr/>
        </p:nvCxnSpPr>
        <p:spPr>
          <a:xfrm rot="5400000">
            <a:off x="4554866" y="5174326"/>
            <a:ext cx="13320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Прямая соединительная линия 49"/>
          <p:cNvCxnSpPr/>
          <p:nvPr/>
        </p:nvCxnSpPr>
        <p:spPr>
          <a:xfrm>
            <a:off x="8460432" y="4509120"/>
            <a:ext cx="0" cy="10440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Прямая соединительная линия 51"/>
          <p:cNvCxnSpPr/>
          <p:nvPr/>
        </p:nvCxnSpPr>
        <p:spPr>
          <a:xfrm>
            <a:off x="6660232" y="4509120"/>
            <a:ext cx="0" cy="136815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Прямая соединительная линия 47"/>
          <p:cNvCxnSpPr/>
          <p:nvPr/>
        </p:nvCxnSpPr>
        <p:spPr>
          <a:xfrm>
            <a:off x="7452320" y="4509120"/>
            <a:ext cx="0" cy="2160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Прямая соединительная линия 50"/>
          <p:cNvCxnSpPr/>
          <p:nvPr/>
        </p:nvCxnSpPr>
        <p:spPr>
          <a:xfrm>
            <a:off x="5940152" y="4509120"/>
            <a:ext cx="0" cy="1800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Прямая соединительная линия 53"/>
          <p:cNvCxnSpPr/>
          <p:nvPr/>
        </p:nvCxnSpPr>
        <p:spPr>
          <a:xfrm>
            <a:off x="1691680" y="4509120"/>
            <a:ext cx="0" cy="2880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683568" y="404664"/>
            <a:ext cx="7992888" cy="1143000"/>
          </a:xfrm>
        </p:spPr>
        <p:txBody>
          <a:bodyPr>
            <a:noAutofit/>
          </a:bodyPr>
          <a:lstStyle/>
          <a:p>
            <a:pPr algn="ctr"/>
            <a:r>
              <a:rPr lang="ru-RU" sz="1800" dirty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Распределение расходов  бюджета муниципального образования «Полевское сельское поселение» Октябрьского муниципального района ЕАО в </a:t>
            </a:r>
            <a:r>
              <a:rPr lang="ru-RU" sz="1800" dirty="0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2023 </a:t>
            </a:r>
            <a:r>
              <a:rPr lang="ru-RU" sz="1800" dirty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году</a:t>
            </a:r>
            <a:r>
              <a:rPr lang="en-US" sz="1800" dirty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и</a:t>
            </a:r>
            <a:r>
              <a:rPr lang="en-US" sz="1800" dirty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на плановый период </a:t>
            </a:r>
            <a:r>
              <a:rPr lang="ru-RU" sz="1800" dirty="0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2024-2025 </a:t>
            </a:r>
            <a:r>
              <a:rPr lang="ru-RU" sz="1800" dirty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годов по подведомственным учреждениям</a:t>
            </a:r>
            <a:r>
              <a:rPr lang="ru-RU" sz="1600" dirty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600" dirty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800" b="1" dirty="0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b="1" dirty="0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800" b="1" dirty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b="1" dirty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800" b="1" dirty="0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b="1" dirty="0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800" b="1" dirty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b="1" dirty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800" b="1" dirty="0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b="1" dirty="0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800" b="1" dirty="0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Распределение расходов  бюджета </a:t>
            </a:r>
            <a:r>
              <a:rPr lang="ru-RU" sz="1800" b="1" dirty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муниципального образования «Полевское сельское поселение» Октябрьского муниципального района ЕАО в 201</a:t>
            </a:r>
            <a:r>
              <a:rPr lang="en-US" sz="1800" b="1" dirty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8</a:t>
            </a:r>
            <a:r>
              <a:rPr lang="ru-RU" sz="1800" b="1" dirty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году</a:t>
            </a:r>
            <a:r>
              <a:rPr lang="en-US" sz="1800" b="1" dirty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b="1" dirty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и</a:t>
            </a:r>
            <a:r>
              <a:rPr lang="en-US" sz="1800" b="1" dirty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b="1" dirty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на плановый период 2019-2020 </a:t>
            </a:r>
            <a:r>
              <a:rPr lang="ru-RU" sz="1800" b="1" dirty="0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годов по подведомственным учреждениям</a:t>
            </a:r>
            <a:r>
              <a:rPr lang="ru-RU" sz="1600" b="1" dirty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600" b="1" dirty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600" b="1" dirty="0">
                <a:solidFill>
                  <a:schemeClr val="accent3">
                    <a:lumMod val="75000"/>
                  </a:schemeClr>
                </a:solidFill>
              </a:rPr>
              <a:t/>
            </a:r>
            <a:br>
              <a:rPr lang="ru-RU" sz="1600" b="1" dirty="0">
                <a:solidFill>
                  <a:schemeClr val="accent3">
                    <a:lumMod val="75000"/>
                  </a:schemeClr>
                </a:solidFill>
              </a:rPr>
            </a:br>
            <a:r>
              <a:rPr lang="ru-RU" sz="1800" b="1" dirty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b="1" dirty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800" b="1" dirty="0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b="1" dirty="0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800" b="1" dirty="0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b="1" dirty="0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1800" dirty="0">
              <a:solidFill>
                <a:schemeClr val="accent3">
                  <a:lumMod val="75000"/>
                </a:schemeClr>
              </a:solidFill>
            </a:endParaRPr>
          </a:p>
        </p:txBody>
      </p:sp>
      <p:graphicFrame>
        <p:nvGraphicFramePr>
          <p:cNvPr id="10" name="Объект 9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xmlns="" val="2477031255"/>
              </p:ext>
            </p:extLst>
          </p:nvPr>
        </p:nvGraphicFramePr>
        <p:xfrm>
          <a:off x="251520" y="1772816"/>
          <a:ext cx="8651480" cy="466926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032448"/>
                <a:gridCol w="1512168"/>
                <a:gridCol w="1512168"/>
                <a:gridCol w="1594696"/>
              </a:tblGrid>
              <a:tr h="500759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Наименование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2023 год</a:t>
                      </a:r>
                      <a:r>
                        <a:rPr lang="ru-RU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, </a:t>
                      </a:r>
                      <a:r>
                        <a:rPr lang="ru-RU" sz="2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руб</a:t>
                      </a:r>
                      <a:r>
                        <a:rPr lang="ru-RU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.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2024 </a:t>
                      </a:r>
                      <a:r>
                        <a:rPr lang="ru-RU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год, </a:t>
                      </a:r>
                      <a:r>
                        <a:rPr lang="ru-RU" sz="2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руб</a:t>
                      </a:r>
                      <a:r>
                        <a:rPr lang="ru-RU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.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2025 год,</a:t>
                      </a:r>
                    </a:p>
                    <a:p>
                      <a:pPr algn="ctr" fontAlgn="ctr"/>
                      <a:r>
                        <a:rPr lang="ru-RU" sz="2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</a:t>
                      </a:r>
                      <a:r>
                        <a:rPr lang="ru-RU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руб.</a:t>
                      </a:r>
                    </a:p>
                  </a:txBody>
                  <a:tcPr marL="9525" marR="9525" marT="9525" marB="0" anchor="ctr"/>
                </a:tc>
              </a:tr>
              <a:tr h="1109067">
                <a:tc>
                  <a:txBody>
                    <a:bodyPr/>
                    <a:lstStyle/>
                    <a:p>
                      <a:pPr algn="l" fontAlgn="ctr"/>
                      <a:r>
                        <a:rPr lang="ru-RU" sz="2000" b="1" i="0" u="none" strike="noStrike" dirty="0">
                          <a:solidFill>
                            <a:srgbClr val="7030A0"/>
                          </a:solidFill>
                          <a:effectLst/>
                          <a:latin typeface="Times New Roman"/>
                        </a:rPr>
                        <a:t>Администрация Полевского сельского поселения </a:t>
                      </a:r>
                      <a:r>
                        <a:rPr lang="ru-RU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Октябрьского муниципального района Еврейской автономной области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2000" b="0" i="0" u="none" strike="noStrike" dirty="0" smtClean="0">
                        <a:solidFill>
                          <a:srgbClr val="C00000"/>
                        </a:solidFill>
                        <a:effectLst/>
                        <a:latin typeface="Times New Roman"/>
                      </a:endParaRPr>
                    </a:p>
                    <a:p>
                      <a:pPr algn="ctr" fontAlgn="ctr"/>
                      <a:r>
                        <a:rPr lang="ru-RU" sz="2000" b="0" i="0" u="none" strike="noStrike" dirty="0" smtClean="0">
                          <a:solidFill>
                            <a:srgbClr val="C00000"/>
                          </a:solidFill>
                          <a:effectLst/>
                          <a:latin typeface="Times New Roman"/>
                        </a:rPr>
                        <a:t>10 255 077,75</a:t>
                      </a:r>
                    </a:p>
                    <a:p>
                      <a:pPr algn="ctr" fontAlgn="ctr"/>
                      <a:endParaRPr lang="ru-RU" sz="2000" b="0" i="0" u="none" strike="noStrike" dirty="0">
                        <a:solidFill>
                          <a:srgbClr val="C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b="0" i="0" u="none" strike="noStrike" dirty="0" smtClean="0">
                          <a:solidFill>
                            <a:srgbClr val="00B050"/>
                          </a:solidFill>
                          <a:effectLst/>
                          <a:latin typeface="Times New Roman"/>
                        </a:rPr>
                        <a:t>9</a:t>
                      </a:r>
                      <a:r>
                        <a:rPr lang="ru-RU" sz="2000" b="0" i="0" u="none" strike="noStrike" baseline="0" dirty="0" smtClean="0">
                          <a:solidFill>
                            <a:srgbClr val="00B050"/>
                          </a:solidFill>
                          <a:effectLst/>
                          <a:latin typeface="Times New Roman"/>
                        </a:rPr>
                        <a:t> 324 952,75</a:t>
                      </a:r>
                      <a:endParaRPr lang="ru-RU" sz="2000" b="0" i="0" u="none" strike="noStrike" dirty="0">
                        <a:solidFill>
                          <a:srgbClr val="00B05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b="0" i="0" u="none" strike="noStrike" dirty="0" smtClean="0">
                          <a:solidFill>
                            <a:srgbClr val="7030A0"/>
                          </a:solidFill>
                          <a:effectLst/>
                          <a:latin typeface="Times New Roman"/>
                        </a:rPr>
                        <a:t>9 449 636,75</a:t>
                      </a:r>
                      <a:endParaRPr lang="ru-RU" sz="2000" b="0" i="0" u="none" strike="noStrike" dirty="0">
                        <a:solidFill>
                          <a:srgbClr val="7030A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</a:tr>
              <a:tr h="1450453">
                <a:tc>
                  <a:txBody>
                    <a:bodyPr/>
                    <a:lstStyle/>
                    <a:p>
                      <a:pPr algn="l" fontAlgn="ctr"/>
                      <a:r>
                        <a:rPr lang="ru-RU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Муниципальное казенное учреждение </a:t>
                      </a:r>
                      <a:r>
                        <a:rPr lang="ru-RU" sz="2000" b="1" i="0" u="none" strike="noStrike" dirty="0">
                          <a:solidFill>
                            <a:srgbClr val="7030A0"/>
                          </a:solidFill>
                          <a:effectLst/>
                          <a:latin typeface="Times New Roman"/>
                        </a:rPr>
                        <a:t>"Поселенческий центр культуры и досуга" </a:t>
                      </a:r>
                      <a:r>
                        <a:rPr lang="ru-RU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муниципального образования "Полевское сельское поселение" Октябрьского муниципального района Еврейской автономной области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b="0" i="0" u="none" strike="noStrike" dirty="0" smtClean="0">
                          <a:solidFill>
                            <a:srgbClr val="C00000"/>
                          </a:solidFill>
                          <a:effectLst/>
                          <a:latin typeface="Times New Roman"/>
                        </a:rPr>
                        <a:t>7 559 562,25</a:t>
                      </a:r>
                      <a:endParaRPr lang="ru-RU" sz="2000" b="0" i="0" u="none" strike="noStrike" dirty="0">
                        <a:solidFill>
                          <a:srgbClr val="C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b="0" i="0" u="none" strike="noStrike" dirty="0" smtClean="0">
                          <a:solidFill>
                            <a:srgbClr val="00B050"/>
                          </a:solidFill>
                          <a:effectLst/>
                          <a:latin typeface="Times New Roman"/>
                        </a:rPr>
                        <a:t> 6 764 117,25</a:t>
                      </a:r>
                      <a:endParaRPr lang="ru-RU" sz="2000" b="0" i="0" u="none" strike="noStrike" dirty="0">
                        <a:solidFill>
                          <a:srgbClr val="00B05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b="0" i="0" u="none" strike="noStrike" dirty="0" smtClean="0">
                          <a:solidFill>
                            <a:srgbClr val="7030A0"/>
                          </a:solidFill>
                          <a:effectLst/>
                          <a:latin typeface="Times New Roman"/>
                        </a:rPr>
                        <a:t>6 193 213,25</a:t>
                      </a:r>
                      <a:endParaRPr lang="ru-RU" sz="2000" b="0" i="0" u="none" strike="noStrike" dirty="0">
                        <a:solidFill>
                          <a:srgbClr val="7030A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</a:tr>
              <a:tr h="373490">
                <a:tc>
                  <a:txBody>
                    <a:bodyPr/>
                    <a:lstStyle/>
                    <a:p>
                      <a:pPr algn="l" fontAlgn="b"/>
                      <a:r>
                        <a:rPr lang="ru-RU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ИТОГО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1" i="0" u="none" strike="noStrike" dirty="0" smtClean="0">
                          <a:solidFill>
                            <a:srgbClr val="C00000"/>
                          </a:solidFill>
                          <a:effectLst/>
                          <a:latin typeface="Times New Roman"/>
                        </a:rPr>
                        <a:t>17 </a:t>
                      </a:r>
                      <a:r>
                        <a:rPr lang="ru-RU" sz="2000" b="1" i="0" u="none" strike="noStrike" dirty="0" smtClean="0">
                          <a:solidFill>
                            <a:srgbClr val="C00000"/>
                          </a:solidFill>
                          <a:effectLst/>
                          <a:latin typeface="Times New Roman"/>
                        </a:rPr>
                        <a:t>814 640,00</a:t>
                      </a:r>
                      <a:endParaRPr lang="ru-RU" sz="2000" b="1" i="0" u="none" strike="noStrike" dirty="0">
                        <a:solidFill>
                          <a:srgbClr val="C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1" i="0" u="none" strike="noStrike" dirty="0" smtClean="0">
                          <a:solidFill>
                            <a:srgbClr val="00B050"/>
                          </a:solidFill>
                          <a:effectLst/>
                          <a:latin typeface="Times New Roman"/>
                        </a:rPr>
                        <a:t>16 089</a:t>
                      </a:r>
                      <a:r>
                        <a:rPr lang="ru-RU" sz="2000" b="1" i="0" u="none" strike="noStrike" baseline="0" dirty="0" smtClean="0">
                          <a:solidFill>
                            <a:srgbClr val="00B050"/>
                          </a:solidFill>
                          <a:effectLst/>
                          <a:latin typeface="Times New Roman"/>
                        </a:rPr>
                        <a:t> 070,00</a:t>
                      </a:r>
                      <a:endParaRPr lang="ru-RU" sz="2000" b="1" i="0" u="none" strike="noStrike" dirty="0">
                        <a:solidFill>
                          <a:srgbClr val="00B05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1" i="0" u="none" strike="noStrike" baseline="0" dirty="0" smtClean="0">
                          <a:solidFill>
                            <a:srgbClr val="7030A0"/>
                          </a:solidFill>
                          <a:effectLst/>
                          <a:latin typeface="Times New Roman"/>
                        </a:rPr>
                        <a:t>15 642 850,00</a:t>
                      </a:r>
                      <a:endParaRPr lang="ru-RU" sz="2000" b="1" i="0" u="none" strike="noStrike" dirty="0">
                        <a:solidFill>
                          <a:srgbClr val="7030A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b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240650980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683568" y="274638"/>
            <a:ext cx="8208912" cy="1138138"/>
          </a:xfrm>
        </p:spPr>
        <p:txBody>
          <a:bodyPr>
            <a:noAutofit/>
          </a:bodyPr>
          <a:lstStyle/>
          <a:p>
            <a:pPr algn="ctr"/>
            <a:r>
              <a:rPr lang="ru-RU" sz="1800" dirty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Структура расходов  бюджета муниципального образования «Полевское сельское поселение» Октябрьского муниципального района ЕАО в </a:t>
            </a:r>
            <a:r>
              <a:rPr lang="ru-RU" sz="1800" dirty="0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2023 </a:t>
            </a:r>
            <a:r>
              <a:rPr lang="ru-RU" sz="1800" dirty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году</a:t>
            </a:r>
            <a:r>
              <a:rPr lang="en-US" sz="1800" dirty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и</a:t>
            </a:r>
            <a:r>
              <a:rPr lang="en-US" sz="1800" dirty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на плановый период </a:t>
            </a:r>
            <a:r>
              <a:rPr lang="ru-RU" sz="1800" dirty="0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2024-2025 </a:t>
            </a:r>
            <a:r>
              <a:rPr lang="ru-RU" sz="1800" dirty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годов по подведомственным учреждениям</a:t>
            </a:r>
            <a:r>
              <a:rPr lang="ru-RU" sz="1600" dirty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600" dirty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600" dirty="0">
                <a:solidFill>
                  <a:schemeClr val="accent3">
                    <a:lumMod val="75000"/>
                  </a:schemeClr>
                </a:solidFill>
              </a:rPr>
              <a:t/>
            </a:r>
            <a:br>
              <a:rPr lang="ru-RU" sz="1600" dirty="0">
                <a:solidFill>
                  <a:schemeClr val="accent3">
                    <a:lumMod val="75000"/>
                  </a:schemeClr>
                </a:solidFill>
              </a:rPr>
            </a:br>
            <a:r>
              <a:rPr lang="ru-RU" sz="1800" b="1" dirty="0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b="1" dirty="0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800" b="1" dirty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b="1" dirty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800" b="1" dirty="0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b="1" dirty="0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800" b="1" dirty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b="1" dirty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800" b="1" dirty="0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b="1" dirty="0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600" b="1" dirty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600" b="1" dirty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600" b="1" dirty="0">
                <a:solidFill>
                  <a:schemeClr val="accent3">
                    <a:lumMod val="75000"/>
                  </a:schemeClr>
                </a:solidFill>
              </a:rPr>
              <a:t/>
            </a:r>
            <a:br>
              <a:rPr lang="ru-RU" sz="1600" b="1" dirty="0">
                <a:solidFill>
                  <a:schemeClr val="accent3">
                    <a:lumMod val="75000"/>
                  </a:schemeClr>
                </a:solidFill>
              </a:rPr>
            </a:br>
            <a:r>
              <a:rPr lang="ru-RU" sz="1800" b="1" dirty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b="1" dirty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800" b="1" dirty="0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b="1" dirty="0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800" b="1" dirty="0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b="1" dirty="0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1800" dirty="0">
              <a:solidFill>
                <a:schemeClr val="accent3">
                  <a:lumMod val="75000"/>
                </a:schemeClr>
              </a:solidFill>
            </a:endParaRPr>
          </a:p>
        </p:txBody>
      </p:sp>
      <p:pic>
        <p:nvPicPr>
          <p:cNvPr id="5" name="Picture 2" descr="K:\bcem\БЮДЖЕТ ДЛЯ ГРАЖДАН\бюджет 2017-2019\картинки\images (15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300192" y="3717032"/>
            <a:ext cx="2592306" cy="28082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6" name="Объект 5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xmlns="" val="1546213194"/>
              </p:ext>
            </p:extLst>
          </p:nvPr>
        </p:nvGraphicFramePr>
        <p:xfrm>
          <a:off x="179512" y="1484784"/>
          <a:ext cx="6480720" cy="511256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7" name="Диаграмма 6">
            <a:extLst>
              <a:ext uri="{FF2B5EF4-FFF2-40B4-BE49-F238E27FC236}">
                <a16:creationId xmlns:lc="http://schemas.openxmlformats.org/drawingml/2006/lockedCanvas" xmlns="" xmlns:a16="http://schemas.microsoft.com/office/drawing/2014/main" xmlns:xdr="http://schemas.openxmlformats.org/drawingml/2006/spreadsheetDrawing" id="{8F28E3C5-2EED-42DA-961D-3F2DECC1F810}"/>
              </a:ext>
            </a:extLst>
          </p:cNvPr>
          <p:cNvGraphicFramePr>
            <a:graphicFrameLocks/>
          </p:cNvGraphicFramePr>
          <p:nvPr/>
        </p:nvGraphicFramePr>
        <p:xfrm>
          <a:off x="323529" y="1700808"/>
          <a:ext cx="6336704" cy="482453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xmlns="" val="265710762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539552" y="274638"/>
            <a:ext cx="8394136" cy="1138138"/>
          </a:xfrm>
        </p:spPr>
        <p:txBody>
          <a:bodyPr>
            <a:noAutofit/>
          </a:bodyPr>
          <a:lstStyle/>
          <a:p>
            <a:pPr algn="ctr"/>
            <a:r>
              <a:rPr lang="ru-RU" sz="1800" dirty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Распределение расходов бюджета муниципального образования «Полевское сельское поселение» Октябрьского муниципального района ЕАО в </a:t>
            </a:r>
            <a:r>
              <a:rPr lang="ru-RU" sz="1800" dirty="0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2023 </a:t>
            </a:r>
            <a:r>
              <a:rPr lang="ru-RU" sz="1800" dirty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году</a:t>
            </a:r>
            <a:r>
              <a:rPr lang="en-US" sz="1800" dirty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и</a:t>
            </a:r>
            <a:r>
              <a:rPr lang="en-US" sz="1800" dirty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на плановый период </a:t>
            </a:r>
            <a:r>
              <a:rPr lang="ru-RU" sz="1800" dirty="0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2024-2025 </a:t>
            </a:r>
            <a:r>
              <a:rPr lang="ru-RU" sz="1800" dirty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годов по программным и не программным направлениям</a:t>
            </a:r>
            <a:r>
              <a:rPr lang="ru-RU" sz="1600" dirty="0">
                <a:solidFill>
                  <a:schemeClr val="accent3">
                    <a:lumMod val="75000"/>
                  </a:schemeClr>
                </a:solidFill>
              </a:rPr>
              <a:t/>
            </a:r>
            <a:br>
              <a:rPr lang="ru-RU" sz="1600" dirty="0">
                <a:solidFill>
                  <a:schemeClr val="accent3">
                    <a:lumMod val="75000"/>
                  </a:schemeClr>
                </a:solidFill>
              </a:rPr>
            </a:br>
            <a:r>
              <a:rPr lang="ru-RU" sz="1800" b="1" dirty="0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b="1" dirty="0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800" b="1" dirty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b="1" dirty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800" b="1" dirty="0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b="1" dirty="0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800" b="1" dirty="0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b="1" dirty="0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800" b="1" dirty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b="1" dirty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800" b="1" dirty="0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b="1" dirty="0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800" b="1" dirty="0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b="1" dirty="0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1800" dirty="0">
              <a:solidFill>
                <a:schemeClr val="accent3">
                  <a:lumMod val="75000"/>
                </a:schemeClr>
              </a:solidFill>
            </a:endParaRPr>
          </a:p>
        </p:txBody>
      </p:sp>
      <p:graphicFrame>
        <p:nvGraphicFramePr>
          <p:cNvPr id="5" name="Объект 4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xmlns="" val="4179069011"/>
              </p:ext>
            </p:extLst>
          </p:nvPr>
        </p:nvGraphicFramePr>
        <p:xfrm>
          <a:off x="467544" y="1556792"/>
          <a:ext cx="8363447" cy="252680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533418"/>
                <a:gridCol w="1445489"/>
                <a:gridCol w="1766709"/>
                <a:gridCol w="1617831"/>
              </a:tblGrid>
              <a:tr h="47583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Наименование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2023 </a:t>
                      </a:r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год</a:t>
                      </a:r>
                      <a:r>
                        <a:rPr lang="ru-RU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,</a:t>
                      </a:r>
                    </a:p>
                    <a:p>
                      <a:pPr algn="ctr" fontAlgn="ctr"/>
                      <a:r>
                        <a:rPr lang="ru-RU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 </a:t>
                      </a:r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руб.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2024 </a:t>
                      </a:r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год</a:t>
                      </a:r>
                      <a:r>
                        <a:rPr lang="ru-RU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,</a:t>
                      </a:r>
                    </a:p>
                    <a:p>
                      <a:pPr algn="ctr" fontAlgn="ctr"/>
                      <a:r>
                        <a:rPr lang="ru-RU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руб</a:t>
                      </a:r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.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2025 </a:t>
                      </a:r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год</a:t>
                      </a:r>
                      <a:r>
                        <a:rPr lang="ru-RU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,</a:t>
                      </a:r>
                    </a:p>
                    <a:p>
                      <a:pPr algn="ctr" fontAlgn="ctr"/>
                      <a:r>
                        <a:rPr lang="ru-RU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</a:t>
                      </a:r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тыс. руб.</a:t>
                      </a:r>
                    </a:p>
                  </a:txBody>
                  <a:tcPr marL="9525" marR="9525" marT="9525" marB="0" anchor="ctr"/>
                </a:tc>
              </a:tr>
              <a:tr h="784451">
                <a:tc>
                  <a:txBody>
                    <a:bodyPr/>
                    <a:lstStyle/>
                    <a:p>
                      <a:pPr algn="l" fontAlgn="ctr"/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Программные расходы предусмотренные в бюджете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0" i="0" u="none" strike="noStrike" dirty="0" smtClean="0">
                          <a:solidFill>
                            <a:srgbClr val="C00000"/>
                          </a:solidFill>
                          <a:effectLst/>
                          <a:latin typeface="Times New Roman"/>
                        </a:rPr>
                        <a:t>7 559 562,25</a:t>
                      </a:r>
                      <a:endParaRPr lang="ru-RU" sz="1800" b="0" i="0" u="none" strike="noStrike" dirty="0">
                        <a:solidFill>
                          <a:srgbClr val="C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0" i="0" u="none" strike="noStrike" dirty="0" smtClean="0">
                          <a:solidFill>
                            <a:srgbClr val="00B050"/>
                          </a:solidFill>
                          <a:effectLst/>
                          <a:latin typeface="Times New Roman"/>
                        </a:rPr>
                        <a:t>6 764 117,25</a:t>
                      </a:r>
                      <a:endParaRPr lang="ru-RU" sz="1800" b="0" i="0" u="none" strike="noStrike" dirty="0">
                        <a:solidFill>
                          <a:srgbClr val="00B05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0" i="0" u="none" strike="noStrike" dirty="0" smtClean="0">
                          <a:solidFill>
                            <a:srgbClr val="7030A0"/>
                          </a:solidFill>
                          <a:effectLst/>
                          <a:latin typeface="Times New Roman"/>
                        </a:rPr>
                        <a:t>6 193 213,25</a:t>
                      </a:r>
                      <a:endParaRPr lang="ru-RU" sz="1800" b="0" i="0" u="none" strike="noStrike" dirty="0">
                        <a:solidFill>
                          <a:srgbClr val="7030A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</a:tr>
              <a:tr h="784451">
                <a:tc>
                  <a:txBody>
                    <a:bodyPr/>
                    <a:lstStyle/>
                    <a:p>
                      <a:pPr algn="l" fontAlgn="ctr"/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Непрограммные расходы предусмотренные в бюджете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0" i="0" u="none" strike="noStrike" dirty="0" smtClean="0">
                          <a:solidFill>
                            <a:srgbClr val="C00000"/>
                          </a:solidFill>
                          <a:effectLst/>
                          <a:latin typeface="Times New Roman"/>
                        </a:rPr>
                        <a:t>10 255 077,75</a:t>
                      </a:r>
                      <a:endParaRPr lang="ru-RU" sz="1800" b="0" i="0" u="none" strike="noStrike" dirty="0">
                        <a:solidFill>
                          <a:srgbClr val="C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0" i="0" u="none" strike="noStrike" dirty="0" smtClean="0">
                          <a:solidFill>
                            <a:srgbClr val="00B050"/>
                          </a:solidFill>
                          <a:effectLst/>
                          <a:latin typeface="Times New Roman"/>
                        </a:rPr>
                        <a:t>9 324 952,75</a:t>
                      </a:r>
                      <a:endParaRPr lang="ru-RU" sz="1800" b="0" i="0" u="none" strike="noStrike" dirty="0">
                        <a:solidFill>
                          <a:srgbClr val="00B05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0" i="0" u="none" strike="noStrike" dirty="0" smtClean="0">
                          <a:solidFill>
                            <a:srgbClr val="7030A0"/>
                          </a:solidFill>
                          <a:effectLst/>
                          <a:latin typeface="Times New Roman"/>
                        </a:rPr>
                        <a:t>9 449 636,75</a:t>
                      </a:r>
                      <a:endParaRPr lang="ru-RU" sz="1800" b="0" i="0" u="none" strike="noStrike" dirty="0">
                        <a:solidFill>
                          <a:srgbClr val="7030A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</a:tr>
              <a:tr h="399739">
                <a:tc>
                  <a:txBody>
                    <a:bodyPr/>
                    <a:lstStyle/>
                    <a:p>
                      <a:pPr algn="l" fontAlgn="ctr"/>
                      <a:r>
                        <a:rPr lang="ru-RU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ИТОГО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i="0" u="none" strike="noStrike" dirty="0" smtClean="0">
                          <a:solidFill>
                            <a:srgbClr val="C00000"/>
                          </a:solidFill>
                          <a:effectLst/>
                          <a:latin typeface="Times New Roman"/>
                        </a:rPr>
                        <a:t>17 814 640,00</a:t>
                      </a:r>
                      <a:endParaRPr lang="ru-RU" sz="1800" b="1" i="0" u="none" strike="noStrike" dirty="0">
                        <a:solidFill>
                          <a:srgbClr val="C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i="0" u="none" strike="noStrike" dirty="0" smtClean="0">
                          <a:solidFill>
                            <a:srgbClr val="00B050"/>
                          </a:solidFill>
                          <a:effectLst/>
                          <a:latin typeface="Times New Roman"/>
                        </a:rPr>
                        <a:t>16 089 070,00</a:t>
                      </a:r>
                      <a:endParaRPr lang="ru-RU" sz="1800" b="1" i="0" u="none" strike="noStrike" dirty="0">
                        <a:solidFill>
                          <a:srgbClr val="00B05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i="0" u="none" strike="noStrike" dirty="0" smtClean="0">
                          <a:solidFill>
                            <a:srgbClr val="7030A0"/>
                          </a:solidFill>
                          <a:effectLst/>
                          <a:latin typeface="Times New Roman"/>
                        </a:rPr>
                        <a:t>15 642 850,00</a:t>
                      </a:r>
                      <a:endParaRPr lang="ru-RU" sz="1800" b="1" i="0" u="none" strike="noStrike" dirty="0">
                        <a:solidFill>
                          <a:srgbClr val="7030A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</a:tr>
            </a:tbl>
          </a:graphicData>
        </a:graphic>
      </p:graphicFrame>
      <p:pic>
        <p:nvPicPr>
          <p:cNvPr id="2" name="Picture 2" descr="C:\Users\Оксана\Desktop\Бухгалтерия\Для граждан на сайт\Образцы, таблицы\Картинки, таблицы\картинки\Ч 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411760" y="4229886"/>
            <a:ext cx="4248472" cy="23762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4990148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251520" y="260648"/>
            <a:ext cx="8712968" cy="1156990"/>
          </a:xfrm>
        </p:spPr>
        <p:txBody>
          <a:bodyPr>
            <a:noAutofit/>
          </a:bodyPr>
          <a:lstStyle/>
          <a:p>
            <a:pPr algn="ctr"/>
            <a:r>
              <a:rPr lang="ru-RU" sz="1800" dirty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Расходы бюджета муниципального образования «Полевское сельское поселение» Октябрьского муниципального района ЕАО в </a:t>
            </a:r>
            <a:r>
              <a:rPr lang="ru-RU" sz="1800" dirty="0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2023 </a:t>
            </a:r>
            <a:r>
              <a:rPr lang="ru-RU" sz="1800" dirty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году</a:t>
            </a:r>
            <a:r>
              <a:rPr lang="en-US" sz="1800" dirty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и</a:t>
            </a:r>
            <a:r>
              <a:rPr lang="en-US" sz="1800" dirty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на плановый период </a:t>
            </a:r>
            <a:r>
              <a:rPr lang="ru-RU" sz="1800" dirty="0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2024-2025 </a:t>
            </a:r>
            <a:r>
              <a:rPr lang="ru-RU" sz="1800" dirty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годов в разрезе муниципальных </a:t>
            </a:r>
            <a:r>
              <a:rPr lang="ru-RU" sz="1800" dirty="0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программ </a:t>
            </a:r>
            <a:r>
              <a:rPr lang="ru-RU" sz="1600" dirty="0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600" dirty="0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600" dirty="0" smtClean="0">
                <a:solidFill>
                  <a:schemeClr val="accent3">
                    <a:lumMod val="75000"/>
                  </a:schemeClr>
                </a:solidFill>
              </a:rPr>
              <a:t/>
            </a:r>
            <a:br>
              <a:rPr lang="ru-RU" sz="1600" dirty="0" smtClean="0">
                <a:solidFill>
                  <a:schemeClr val="accent3">
                    <a:lumMod val="75000"/>
                  </a:schemeClr>
                </a:solidFill>
              </a:rPr>
            </a:br>
            <a:r>
              <a:rPr lang="ru-RU" sz="1800" b="1" dirty="0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b="1" dirty="0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800" b="1" dirty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b="1" dirty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800" b="1" dirty="0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b="1" dirty="0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800" b="1" dirty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b="1" dirty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800" b="1" dirty="0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b="1" dirty="0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800" b="1" dirty="0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b="1" dirty="0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1800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9" name="CustomShape 7"/>
          <p:cNvSpPr>
            <a:spLocks noGrp="1"/>
          </p:cNvSpPr>
          <p:nvPr>
            <p:ph sz="quarter" idx="13"/>
          </p:nvPr>
        </p:nvSpPr>
        <p:spPr>
          <a:xfrm flipH="1">
            <a:off x="817620" y="3717032"/>
            <a:ext cx="7657782" cy="1229965"/>
          </a:xfrm>
          <a:prstGeom prst="rect">
            <a:avLst/>
          </a:prstGeom>
          <a:blipFill>
            <a:blip r:embed="rId2" cstate="print"/>
            <a:tile/>
          </a:blipFill>
          <a:ln>
            <a:round/>
          </a:ln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/>
        </p:style>
        <p:txBody>
          <a:bodyPr lIns="90000" tIns="45000" rIns="90000" bIns="45000">
            <a:normAutofit/>
          </a:bodyPr>
          <a:lstStyle/>
          <a:p>
            <a:pPr marL="82296" indent="0" algn="ctr">
              <a:buNone/>
              <a:defRPr/>
            </a:pPr>
            <a:r>
              <a:rPr lang="ru-RU" sz="18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Основное мероприятие</a:t>
            </a:r>
          </a:p>
          <a:p>
            <a:pPr marL="82296" indent="0" algn="ctr">
              <a:buNone/>
              <a:defRPr/>
            </a:pPr>
            <a:r>
              <a:rPr lang="ru-RU" sz="1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Обеспечение деятельности подведомственных казенных учреждений культуры</a:t>
            </a:r>
            <a:endParaRPr lang="ru-RU" sz="18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CustomShape 1"/>
          <p:cNvSpPr/>
          <p:nvPr/>
        </p:nvSpPr>
        <p:spPr>
          <a:xfrm>
            <a:off x="755575" y="1550436"/>
            <a:ext cx="7719826" cy="777255"/>
          </a:xfrm>
          <a:prstGeom prst="roundRect">
            <a:avLst>
              <a:gd name="adj" fmla="val 16667"/>
            </a:avLst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90000" tIns="45000" rIns="90000" bIns="4500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 pitchFamily="18" charset="0"/>
                <a:cs typeface="Times New Roman" pitchFamily="18" charset="0"/>
              </a:rPr>
              <a:t>Муниципальная </a:t>
            </a:r>
            <a:r>
              <a:rPr lang="ru-RU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 pitchFamily="18" charset="0"/>
                <a:cs typeface="Times New Roman" pitchFamily="18" charset="0"/>
              </a:rPr>
              <a:t>программа - </a:t>
            </a:r>
            <a:r>
              <a:rPr lang="ru-RU" b="1" spc="-1" dirty="0" smtClean="0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  <a:latin typeface="Times New Roman" pitchFamily="18" charset="0"/>
                <a:cs typeface="Times New Roman" pitchFamily="18" charset="0"/>
              </a:rPr>
              <a:t>Развитие </a:t>
            </a:r>
            <a:r>
              <a:rPr lang="ru-RU" b="1" spc="-1" dirty="0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  <a:latin typeface="Times New Roman" pitchFamily="18" charset="0"/>
                <a:cs typeface="Times New Roman" pitchFamily="18" charset="0"/>
              </a:rPr>
              <a:t>культуры </a:t>
            </a:r>
            <a:r>
              <a:rPr lang="ru-RU" b="1" spc="-1" dirty="0" smtClean="0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  <a:latin typeface="Times New Roman" pitchFamily="18" charset="0"/>
                <a:cs typeface="Times New Roman" pitchFamily="18" charset="0"/>
              </a:rPr>
              <a:t>в муниципальном образовании «Полевское сельское поселение» на 2023-2025 год</a:t>
            </a:r>
            <a:endParaRPr lang="ru-RU" b="1" spc="-1" dirty="0">
              <a:solidFill>
                <a:srgbClr val="FF0000"/>
              </a:solidFill>
              <a:uFill>
                <a:solidFill>
                  <a:srgbClr val="FFFFFF"/>
                </a:solidFill>
              </a:u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CustomShape 4"/>
          <p:cNvSpPr/>
          <p:nvPr/>
        </p:nvSpPr>
        <p:spPr>
          <a:xfrm>
            <a:off x="917352" y="2691492"/>
            <a:ext cx="7558049" cy="592500"/>
          </a:xfrm>
          <a:prstGeom prst="rect">
            <a:avLst/>
          </a:prstGeom>
          <a:blipFill>
            <a:blip r:embed="rId3" cstate="print"/>
            <a:tile/>
          </a:blipFill>
          <a:ln>
            <a:round/>
          </a:ln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/>
        </p:style>
        <p:txBody>
          <a:bodyPr lIns="90000" tIns="45000" rIns="90000" bIns="45000"/>
          <a:lstStyle/>
          <a:p>
            <a:pPr marL="82296" indent="0" algn="ctr">
              <a:buNone/>
              <a:defRPr/>
            </a:pPr>
            <a:r>
              <a:rPr lang="ru-RU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Подпрограмма  - </a:t>
            </a: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Развитие </a:t>
            </a:r>
            <a:r>
              <a:rPr lang="ru-RU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поселенческого центра культуры и досуга </a:t>
            </a: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«Полевского </a:t>
            </a:r>
            <a:r>
              <a:rPr lang="ru-RU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сельского поселения»</a:t>
            </a:r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4499992" y="2327691"/>
            <a:ext cx="0" cy="397284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4499992" y="3317475"/>
            <a:ext cx="0" cy="399557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3" name="Скругленный прямоугольник 22"/>
          <p:cNvSpPr/>
          <p:nvPr/>
        </p:nvSpPr>
        <p:spPr>
          <a:xfrm>
            <a:off x="827584" y="5312099"/>
            <a:ext cx="1584175" cy="864095"/>
          </a:xfrm>
          <a:prstGeom prst="roundRect">
            <a:avLst/>
          </a:prstGeom>
          <a:solidFill>
            <a:schemeClr val="bg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2023 год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7 559 562,25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руб.</a:t>
            </a:r>
            <a:endParaRPr lang="ru-RU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" name="Скругленный прямоугольник 23"/>
          <p:cNvSpPr/>
          <p:nvPr/>
        </p:nvSpPr>
        <p:spPr>
          <a:xfrm>
            <a:off x="3756520" y="5324224"/>
            <a:ext cx="1486943" cy="839843"/>
          </a:xfrm>
          <a:prstGeom prst="roundRect">
            <a:avLst/>
          </a:prstGeom>
          <a:solidFill>
            <a:schemeClr val="bg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2024 год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6 764 117,25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руб.</a:t>
            </a:r>
          </a:p>
        </p:txBody>
      </p:sp>
      <p:sp>
        <p:nvSpPr>
          <p:cNvPr id="25" name="Скругленный прямоугольник 24"/>
          <p:cNvSpPr/>
          <p:nvPr/>
        </p:nvSpPr>
        <p:spPr>
          <a:xfrm>
            <a:off x="6948264" y="5301208"/>
            <a:ext cx="1527137" cy="839843"/>
          </a:xfrm>
          <a:prstGeom prst="roundRect">
            <a:avLst/>
          </a:prstGeom>
          <a:solidFill>
            <a:schemeClr val="bg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2025 год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9 193 213,25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руб.</a:t>
            </a:r>
          </a:p>
        </p:txBody>
      </p:sp>
      <p:cxnSp>
        <p:nvCxnSpPr>
          <p:cNvPr id="39" name="Прямая соединительная линия 38"/>
          <p:cNvCxnSpPr>
            <a:endCxn id="23" idx="0"/>
          </p:cNvCxnSpPr>
          <p:nvPr/>
        </p:nvCxnSpPr>
        <p:spPr>
          <a:xfrm>
            <a:off x="1493417" y="4971000"/>
            <a:ext cx="126255" cy="341099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1" name="Прямая соединительная линия 40"/>
          <p:cNvCxnSpPr/>
          <p:nvPr/>
        </p:nvCxnSpPr>
        <p:spPr>
          <a:xfrm>
            <a:off x="4525217" y="4946997"/>
            <a:ext cx="0" cy="35421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3" name="Прямая соединительная линия 42"/>
          <p:cNvCxnSpPr/>
          <p:nvPr/>
        </p:nvCxnSpPr>
        <p:spPr>
          <a:xfrm flipH="1">
            <a:off x="7668344" y="4971000"/>
            <a:ext cx="288032" cy="330207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206672139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699792" y="188640"/>
            <a:ext cx="5904656" cy="864096"/>
          </a:xfrm>
        </p:spPr>
        <p:txBody>
          <a:bodyPr>
            <a:normAutofit/>
          </a:bodyPr>
          <a:lstStyle/>
          <a:p>
            <a:pPr algn="ctr"/>
            <a:r>
              <a:rPr lang="ru-RU" sz="2400" dirty="0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Уважаемые жители Полевского сельского поселения!</a:t>
            </a:r>
            <a:endParaRPr lang="ru-RU" sz="2400" dirty="0">
              <a:solidFill>
                <a:schemeClr val="accent3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3"/>
          </p:nvPr>
        </p:nvSpPr>
        <p:spPr>
          <a:xfrm>
            <a:off x="1115616" y="1052736"/>
            <a:ext cx="7885540" cy="5616624"/>
          </a:xfrm>
        </p:spPr>
        <p:txBody>
          <a:bodyPr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                            Одна из основных целей бюджетной политики – обеспечение </a:t>
            </a:r>
          </a:p>
          <a:p>
            <a:pPr>
              <a:spcBef>
                <a:spcPts val="0"/>
              </a:spcBef>
              <a:buNone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                            прозрачности, открытости и доступности бюджетного процесса для </a:t>
            </a:r>
          </a:p>
          <a:p>
            <a:pPr>
              <a:spcBef>
                <a:spcPts val="0"/>
              </a:spcBef>
              <a:buNone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                            населения. Инструментом реализации этой цели является «Бюджет для граждан». </a:t>
            </a:r>
          </a:p>
          <a:p>
            <a:pPr>
              <a:buNone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«Бюджет для граждан» - это аналитический материал, разрабатываемый в целях ознакомления граждан с основными целями, задачами и приоритетными направлениями бюджетной политики Полевского сельского поселения, планируемыми и достигнутыми результатами использования бюджетных ассигнований.</a:t>
            </a:r>
          </a:p>
          <a:p>
            <a:pPr>
              <a:buNone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Надеемся, что представление бюджета в понятной и доступной форме повысит уровень общественного участия жителей в бюджетном процессе Полевского сельского поселения.</a:t>
            </a:r>
          </a:p>
          <a:p>
            <a:pPr>
              <a:buNone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«Бюджет для граждан» подготовлен администрацией Полевского сельского поселения Октябрьского муниципального района Еврейской автономной области.</a:t>
            </a:r>
          </a:p>
          <a:p>
            <a:pPr>
              <a:buNone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Место нахождения: Еврейская автономная область, Октябрьский района, с. Полевое, ул. Советская, д. 10</a:t>
            </a:r>
          </a:p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Телефон: 8(42665) 26-4-95</a:t>
            </a:r>
          </a:p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Факс: 8(42665) 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26-4-83 </a:t>
            </a:r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Адрес электронной почты: </a:t>
            </a:r>
            <a:r>
              <a:rPr lang="en-US" sz="16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polevoeokt</a:t>
            </a:r>
            <a:r>
              <a:rPr lang="ru-RU" sz="16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@</a:t>
            </a:r>
            <a:r>
              <a:rPr lang="en-US" sz="16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post.eao.ru</a:t>
            </a:r>
            <a:endParaRPr lang="ru-RU" sz="1600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C:\Users\Мой\Desktop\СТУПИНА\Новая папка\20171126_18405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15616" y="116632"/>
            <a:ext cx="1440160" cy="1728192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043608" y="1340768"/>
            <a:ext cx="350038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Общегосударственные вопросы</a:t>
            </a:r>
            <a:endParaRPr lang="ru-RU" dirty="0">
              <a:solidFill>
                <a:srgbClr val="FF0000"/>
              </a:solidFill>
              <a:latin typeface="Times New Roman"/>
              <a:ea typeface="Times New Roman"/>
              <a:cs typeface="Times New Roman"/>
            </a:endParaRPr>
          </a:p>
        </p:txBody>
      </p:sp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683568" y="188640"/>
            <a:ext cx="8250120" cy="1311534"/>
          </a:xfrm>
        </p:spPr>
        <p:txBody>
          <a:bodyPr>
            <a:noAutofit/>
          </a:bodyPr>
          <a:lstStyle/>
          <a:p>
            <a:pPr algn="ctr"/>
            <a:r>
              <a:rPr lang="ru-RU" sz="1800" dirty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Расходы бюджета муниципального образования «Полевское сельское поселение» Октябрьского муниципального района ЕАО в </a:t>
            </a:r>
            <a:r>
              <a:rPr lang="ru-RU" sz="1800" dirty="0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2023 </a:t>
            </a:r>
            <a:r>
              <a:rPr lang="ru-RU" sz="1800" dirty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году</a:t>
            </a:r>
            <a:r>
              <a:rPr lang="en-US" sz="1800" dirty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и</a:t>
            </a:r>
            <a:r>
              <a:rPr lang="en-US" sz="1800" dirty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на плановый период </a:t>
            </a:r>
            <a:r>
              <a:rPr lang="ru-RU" sz="1800" dirty="0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2024-2025 </a:t>
            </a:r>
            <a:r>
              <a:rPr lang="ru-RU" sz="1800" dirty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годов в области мероприятий непрограммных </a:t>
            </a:r>
            <a:r>
              <a:rPr lang="ru-RU" sz="1800" dirty="0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направлений</a:t>
            </a:r>
            <a:r>
              <a:rPr lang="ru-RU" sz="1800" b="1" dirty="0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b="1" dirty="0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800" b="1" dirty="0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b="1" dirty="0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800" b="1" dirty="0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b="1" dirty="0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800" b="1" dirty="0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b="1" dirty="0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800" b="1" dirty="0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b="1" dirty="0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600" b="1" dirty="0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600" b="1" dirty="0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600" b="1" dirty="0" smtClean="0">
                <a:solidFill>
                  <a:schemeClr val="accent3">
                    <a:lumMod val="75000"/>
                  </a:schemeClr>
                </a:solidFill>
              </a:rPr>
              <a:t/>
            </a:r>
            <a:br>
              <a:rPr lang="ru-RU" sz="1600" b="1" dirty="0" smtClean="0">
                <a:solidFill>
                  <a:schemeClr val="accent3">
                    <a:lumMod val="75000"/>
                  </a:schemeClr>
                </a:solidFill>
              </a:rPr>
            </a:br>
            <a:r>
              <a:rPr lang="ru-RU" sz="1800" b="1" dirty="0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b="1" dirty="0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800" b="1" dirty="0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b="1" dirty="0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800" b="1" dirty="0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b="1" dirty="0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1800" dirty="0">
              <a:solidFill>
                <a:schemeClr val="accent3">
                  <a:lumMod val="75000"/>
                </a:schemeClr>
              </a:solidFill>
            </a:endParaRPr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168664918"/>
              </p:ext>
            </p:extLst>
          </p:nvPr>
        </p:nvGraphicFramePr>
        <p:xfrm>
          <a:off x="467544" y="1772816"/>
          <a:ext cx="8424937" cy="487781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17279"/>
                <a:gridCol w="3191233"/>
                <a:gridCol w="1296144"/>
                <a:gridCol w="1296144"/>
                <a:gridCol w="1224137"/>
              </a:tblGrid>
              <a:tr h="880313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Раздел подраздел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Наименование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2023 </a:t>
                      </a:r>
                      <a:r>
                        <a:rPr lang="ru-RU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год  </a:t>
                      </a:r>
                      <a:endParaRPr lang="ru-RU" sz="1800" b="1" i="0" u="none" strike="noStrike" dirty="0" smtClean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 rtl="0" fontAlgn="ctr"/>
                      <a:r>
                        <a:rPr lang="ru-RU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руб</a:t>
                      </a:r>
                      <a:r>
                        <a:rPr lang="ru-RU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.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2024 </a:t>
                      </a:r>
                      <a:r>
                        <a:rPr lang="ru-RU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год </a:t>
                      </a:r>
                      <a:r>
                        <a:rPr lang="ru-RU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руб.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2025 </a:t>
                      </a:r>
                      <a:r>
                        <a:rPr lang="ru-RU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год </a:t>
                      </a:r>
                      <a:r>
                        <a:rPr lang="ru-RU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руб.</a:t>
                      </a:r>
                    </a:p>
                  </a:txBody>
                  <a:tcPr marL="9525" marR="9525" marT="9525" marB="0" anchor="ctr"/>
                </a:tc>
              </a:tr>
              <a:tr h="2090743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0104</a:t>
                      </a:r>
                    </a:p>
                  </a:txBody>
                  <a:tcPr marL="9525" marR="9525" marT="9525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Функционирование Правительства Российской </a:t>
                      </a:r>
                      <a:r>
                        <a:rPr lang="ru-RU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Федерации</a:t>
                      </a:r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, высших исполнительных органов государственной власти субъектов Российской Федерации, местных администраций</a:t>
                      </a:r>
                    </a:p>
                  </a:txBody>
                  <a:tcPr marL="9525" marR="9525" marT="9525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0" i="0" u="none" strike="noStrike" dirty="0" smtClean="0"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8 283 885,00</a:t>
                      </a:r>
                      <a:endParaRPr lang="ru-RU" sz="1800" b="0" i="0" u="none" strike="noStrike" dirty="0">
                        <a:solidFill>
                          <a:srgbClr val="C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0" i="0" u="none" strike="noStrike" dirty="0" smtClean="0">
                          <a:solidFill>
                            <a:srgbClr val="00B05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</a:t>
                      </a:r>
                      <a:r>
                        <a:rPr lang="ru-RU" sz="1800" b="0" i="0" u="none" strike="noStrike" baseline="0" dirty="0" smtClean="0">
                          <a:solidFill>
                            <a:srgbClr val="00B05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283 885,00</a:t>
                      </a:r>
                      <a:endParaRPr lang="ru-RU" sz="1800" b="0" i="0" u="none" strike="noStrike" dirty="0">
                        <a:solidFill>
                          <a:srgbClr val="00B05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0" i="0" u="none" strike="noStrike" dirty="0" smtClean="0">
                          <a:solidFill>
                            <a:srgbClr val="7030A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8 283 975,00</a:t>
                      </a:r>
                      <a:endParaRPr lang="ru-RU" sz="1800" b="0" i="0" u="none" strike="noStrike" dirty="0">
                        <a:solidFill>
                          <a:srgbClr val="7030A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bg2"/>
                    </a:solidFill>
                  </a:tcPr>
                </a:tc>
              </a:tr>
              <a:tr h="660018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8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0107</a:t>
                      </a:r>
                      <a:endParaRPr lang="ru-RU" sz="18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8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Обеспечение проведения выборов и референдумов</a:t>
                      </a:r>
                      <a:endParaRPr lang="ru-RU" sz="18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0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50 000,00</a:t>
                      </a:r>
                      <a:endParaRPr lang="ru-RU" sz="1800" b="0" i="0" u="none" strike="noStrike" dirty="0"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endParaRPr lang="ru-RU" sz="18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endParaRPr lang="ru-RU" sz="18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bg2"/>
                    </a:solidFill>
                  </a:tcPr>
                </a:tc>
              </a:tr>
              <a:tr h="566700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0113</a:t>
                      </a:r>
                    </a:p>
                  </a:txBody>
                  <a:tcPr marL="9525" marR="9525" marT="9525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Другие общегосударственные вопросы</a:t>
                      </a:r>
                    </a:p>
                  </a:txBody>
                  <a:tcPr marL="9525" marR="9525" marT="9525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0" i="0" u="none" strike="noStrike" dirty="0" smtClean="0"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426 700,00</a:t>
                      </a:r>
                    </a:p>
                  </a:txBody>
                  <a:tcPr marL="9525" marR="9525" marT="9525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0" i="0" u="none" strike="noStrike" dirty="0" smtClean="0">
                          <a:solidFill>
                            <a:srgbClr val="00B05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426 700,00</a:t>
                      </a:r>
                      <a:endParaRPr lang="ru-RU" sz="1800" b="0" i="0" u="none" strike="noStrike" dirty="0">
                        <a:solidFill>
                          <a:srgbClr val="00B05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0" i="0" u="none" strike="noStrike" dirty="0" smtClean="0">
                          <a:solidFill>
                            <a:srgbClr val="7030A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426 700,00</a:t>
                      </a:r>
                      <a:endParaRPr lang="ru-RU" sz="1800" b="0" i="0" u="none" strike="noStrike" dirty="0">
                        <a:solidFill>
                          <a:srgbClr val="7030A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bg2"/>
                    </a:solidFill>
                  </a:tcPr>
                </a:tc>
              </a:tr>
              <a:tr h="566700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ИТОГО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9525" marR="9525" marT="9525" marB="0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i="0" u="none" strike="noStrike" dirty="0" smtClean="0"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8 760 585,00</a:t>
                      </a:r>
                      <a:endParaRPr lang="ru-RU" sz="1800" b="1" i="0" u="none" strike="noStrike" dirty="0">
                        <a:solidFill>
                          <a:srgbClr val="C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i="0" u="none" strike="noStrike" dirty="0" smtClean="0">
                          <a:solidFill>
                            <a:srgbClr val="00B05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8 710 585,00</a:t>
                      </a:r>
                      <a:endParaRPr lang="ru-RU" sz="1800" b="1" i="0" u="none" strike="noStrike" dirty="0">
                        <a:solidFill>
                          <a:srgbClr val="00B05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i="0" u="none" strike="noStrike" dirty="0" smtClean="0">
                          <a:solidFill>
                            <a:srgbClr val="7030A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8 710 675,00</a:t>
                      </a:r>
                      <a:endParaRPr lang="ru-RU" sz="1800" b="1" i="0" u="none" strike="noStrike" dirty="0">
                        <a:solidFill>
                          <a:srgbClr val="7030A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755576" y="260648"/>
            <a:ext cx="7992888" cy="1143000"/>
          </a:xfrm>
        </p:spPr>
        <p:txBody>
          <a:bodyPr>
            <a:noAutofit/>
          </a:bodyPr>
          <a:lstStyle/>
          <a:p>
            <a:pPr algn="ctr"/>
            <a:r>
              <a:rPr lang="ru-RU" sz="1800" dirty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Расходы бюджета муниципального образования «Полевское сельское поселение» Октябрьского муниципального района ЕАО в </a:t>
            </a:r>
            <a:r>
              <a:rPr lang="ru-RU" sz="1800" dirty="0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2023 </a:t>
            </a:r>
            <a:r>
              <a:rPr lang="ru-RU" sz="1800" dirty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году</a:t>
            </a:r>
            <a:r>
              <a:rPr lang="en-US" sz="1800" dirty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и</a:t>
            </a:r>
            <a:r>
              <a:rPr lang="en-US" sz="1800" dirty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на плановый период </a:t>
            </a:r>
            <a:r>
              <a:rPr lang="ru-RU" sz="1800" dirty="0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2024-2025 годов </a:t>
            </a:r>
            <a:r>
              <a:rPr lang="ru-RU" sz="1800" dirty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в области мероприятий непрограммных направлений</a:t>
            </a:r>
            <a:r>
              <a:rPr lang="ru-RU" sz="1600" dirty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600" dirty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800" b="1" dirty="0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b="1" dirty="0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800" b="1" dirty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b="1" dirty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800" b="1" dirty="0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b="1" dirty="0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800" b="1" dirty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b="1" dirty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800" b="1" dirty="0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b="1" dirty="0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600" b="1" dirty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600" b="1" dirty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600" b="1" dirty="0">
                <a:solidFill>
                  <a:schemeClr val="accent3">
                    <a:lumMod val="75000"/>
                  </a:schemeClr>
                </a:solidFill>
              </a:rPr>
              <a:t/>
            </a:r>
            <a:br>
              <a:rPr lang="ru-RU" sz="1600" b="1" dirty="0">
                <a:solidFill>
                  <a:schemeClr val="accent3">
                    <a:lumMod val="75000"/>
                  </a:schemeClr>
                </a:solidFill>
              </a:rPr>
            </a:br>
            <a:r>
              <a:rPr lang="ru-RU" sz="1800" b="1" dirty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b="1" dirty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800" b="1" dirty="0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b="1" dirty="0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800" b="1" dirty="0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b="1" dirty="0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1800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6" name="Объект 5"/>
          <p:cNvSpPr>
            <a:spLocks noGrp="1"/>
          </p:cNvSpPr>
          <p:nvPr>
            <p:ph sz="quarter" idx="13"/>
          </p:nvPr>
        </p:nvSpPr>
        <p:spPr>
          <a:xfrm>
            <a:off x="1043608" y="1556792"/>
            <a:ext cx="324036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82296" indent="0">
              <a:buNone/>
            </a:pPr>
            <a:r>
              <a:rPr lang="ru-RU" sz="1800" b="1" dirty="0" smtClean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Национальная</a:t>
            </a:r>
            <a:r>
              <a:rPr lang="ru-RU" sz="1600" b="1" dirty="0" smtClean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ru-RU" sz="1800" b="1" dirty="0" smtClean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оборона</a:t>
            </a:r>
            <a:endParaRPr lang="ru-RU" sz="1800" dirty="0">
              <a:solidFill>
                <a:srgbClr val="FF0000"/>
              </a:solidFill>
              <a:latin typeface="Times New Roman"/>
              <a:ea typeface="Times New Roman"/>
              <a:cs typeface="Times New Roman"/>
            </a:endParaRPr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33264011"/>
              </p:ext>
            </p:extLst>
          </p:nvPr>
        </p:nvGraphicFramePr>
        <p:xfrm>
          <a:off x="395536" y="2204864"/>
          <a:ext cx="8424936" cy="179831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67747"/>
                <a:gridCol w="3440765"/>
                <a:gridCol w="1224136"/>
                <a:gridCol w="1296144"/>
                <a:gridCol w="1296144"/>
              </a:tblGrid>
              <a:tr h="785241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Раздел подраздел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Наименование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2023 </a:t>
                      </a:r>
                      <a:r>
                        <a:rPr lang="ru-RU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год </a:t>
                      </a:r>
                      <a:endParaRPr lang="ru-RU" sz="1800" b="1" i="0" u="none" strike="noStrike" dirty="0" smtClean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  <a:p>
                      <a:pPr algn="ctr" rtl="0" fontAlgn="ctr"/>
                      <a:r>
                        <a:rPr lang="ru-RU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 руб</a:t>
                      </a:r>
                      <a:r>
                        <a:rPr lang="ru-RU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.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2024 </a:t>
                      </a:r>
                      <a:r>
                        <a:rPr lang="ru-RU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год </a:t>
                      </a:r>
                      <a:r>
                        <a:rPr lang="ru-RU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</a:t>
                      </a:r>
                      <a:r>
                        <a:rPr lang="ru-RU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руб.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2025 </a:t>
                      </a:r>
                      <a:r>
                        <a:rPr lang="ru-RU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год </a:t>
                      </a:r>
                      <a:r>
                        <a:rPr lang="ru-RU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руб</a:t>
                      </a:r>
                      <a:r>
                        <a:rPr lang="ru-RU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.</a:t>
                      </a:r>
                    </a:p>
                  </a:txBody>
                  <a:tcPr marL="9525" marR="9525" marT="9525" marB="0" anchor="ctr"/>
                </a:tc>
              </a:tr>
              <a:tr h="608674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0203</a:t>
                      </a:r>
                    </a:p>
                  </a:txBody>
                  <a:tcPr marL="9525" marR="9525" marT="9525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Мобилизационная и вневойсковая </a:t>
                      </a:r>
                      <a:r>
                        <a:rPr lang="ru-RU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подготовка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0" i="0" u="none" strike="noStrike" dirty="0" smtClean="0">
                          <a:solidFill>
                            <a:srgbClr val="C00000"/>
                          </a:solidFill>
                          <a:effectLst/>
                          <a:latin typeface="Arial"/>
                        </a:rPr>
                        <a:t>96 900,00</a:t>
                      </a:r>
                      <a:endParaRPr lang="ru-RU" sz="1800" b="0" i="0" u="none" strike="noStrike" dirty="0">
                        <a:solidFill>
                          <a:srgbClr val="C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0" i="0" u="none" strike="noStrike" dirty="0" smtClean="0">
                          <a:solidFill>
                            <a:srgbClr val="00B050"/>
                          </a:solidFill>
                          <a:effectLst/>
                          <a:latin typeface="Arial"/>
                        </a:rPr>
                        <a:t>101 400,00</a:t>
                      </a:r>
                      <a:endParaRPr lang="ru-RU" sz="1800" b="0" i="0" u="none" strike="noStrike" dirty="0">
                        <a:solidFill>
                          <a:srgbClr val="00B05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0" i="0" u="none" strike="noStrike" dirty="0" smtClean="0">
                          <a:solidFill>
                            <a:srgbClr val="7030A0"/>
                          </a:solidFill>
                          <a:effectLst/>
                          <a:latin typeface="Arial"/>
                        </a:rPr>
                        <a:t>105 200,00</a:t>
                      </a:r>
                      <a:endParaRPr lang="ru-RU" sz="1800" b="0" i="0" u="none" strike="noStrike" dirty="0">
                        <a:solidFill>
                          <a:srgbClr val="7030A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solidFill>
                      <a:schemeClr val="bg2"/>
                    </a:solidFill>
                  </a:tcPr>
                </a:tc>
              </a:tr>
              <a:tr h="404398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ИТОГО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i="0" u="none" strike="noStrike" dirty="0" smtClean="0">
                          <a:solidFill>
                            <a:srgbClr val="C00000"/>
                          </a:solidFill>
                          <a:effectLst/>
                          <a:latin typeface="Arial"/>
                        </a:rPr>
                        <a:t>96 900,00</a:t>
                      </a:r>
                      <a:endParaRPr lang="ru-RU" sz="1800" b="1" i="0" u="none" strike="noStrike" dirty="0">
                        <a:solidFill>
                          <a:srgbClr val="C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i="0" u="none" strike="noStrike" dirty="0" smtClean="0">
                          <a:solidFill>
                            <a:srgbClr val="00B050"/>
                          </a:solidFill>
                          <a:effectLst/>
                          <a:latin typeface="Arial"/>
                        </a:rPr>
                        <a:t>101 400,00</a:t>
                      </a:r>
                      <a:endParaRPr lang="ru-RU" sz="1800" b="1" i="0" u="none" strike="noStrike" dirty="0">
                        <a:solidFill>
                          <a:srgbClr val="00B05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i="0" u="none" strike="noStrike" dirty="0" smtClean="0">
                          <a:solidFill>
                            <a:srgbClr val="7030A0"/>
                          </a:solidFill>
                          <a:effectLst/>
                          <a:latin typeface="Arial"/>
                        </a:rPr>
                        <a:t>105 200,00</a:t>
                      </a:r>
                      <a:endParaRPr lang="ru-RU" sz="1800" b="1" i="0" u="none" strike="noStrike" dirty="0">
                        <a:solidFill>
                          <a:srgbClr val="7030A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312764028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7584" y="1844824"/>
            <a:ext cx="7632848" cy="1008112"/>
          </a:xfrm>
        </p:spPr>
        <p:txBody>
          <a:bodyPr>
            <a:noAutofit/>
          </a:bodyPr>
          <a:lstStyle/>
          <a:p>
            <a:pPr algn="l">
              <a:buNone/>
            </a:pPr>
            <a:r>
              <a:rPr lang="ru-RU" sz="4800" dirty="0" smtClean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/>
            </a:r>
            <a:br>
              <a:rPr lang="ru-RU" sz="4800" dirty="0" smtClean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3"/>
          </p:nvPr>
        </p:nvSpPr>
        <p:spPr>
          <a:xfrm>
            <a:off x="395536" y="476672"/>
            <a:ext cx="8208912" cy="1512168"/>
          </a:xfrm>
        </p:spPr>
        <p:txBody>
          <a:bodyPr>
            <a:normAutofit fontScale="92500" lnSpcReduction="20000"/>
          </a:bodyPr>
          <a:lstStyle/>
          <a:p>
            <a:pPr algn="ctr"/>
            <a:r>
              <a:rPr lang="ru-RU" sz="2400" dirty="0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Расходы бюджета муниципального образования «Полевское сельское поселение» Октябрьского муниципального района ЕАО в 2023 году</a:t>
            </a:r>
            <a:r>
              <a:rPr lang="en-US" sz="2400" dirty="0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и</a:t>
            </a:r>
            <a:r>
              <a:rPr lang="en-US" sz="2400" dirty="0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на плановый период 2024-2025 годов в области мероприятий непрограммных направлений</a:t>
            </a:r>
            <a:r>
              <a:rPr lang="ru-RU" sz="2000" dirty="0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611560" y="1772817"/>
            <a:ext cx="734481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82296" indent="0">
              <a:buFont typeface="Wingdings 2"/>
              <a:buNone/>
            </a:pPr>
            <a:r>
              <a:rPr lang="ru-RU" b="1" dirty="0" smtClean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Национальная безопасность и правоохранительная деятельность</a:t>
            </a:r>
            <a:endParaRPr lang="ru-RU" dirty="0">
              <a:solidFill>
                <a:srgbClr val="FF0000"/>
              </a:solidFill>
              <a:latin typeface="Times New Roman"/>
              <a:ea typeface="Times New Roman"/>
              <a:cs typeface="Times New Roman"/>
            </a:endParaRP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/>
        </p:nvGraphicFramePr>
        <p:xfrm>
          <a:off x="323528" y="2382584"/>
          <a:ext cx="8496944" cy="309624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24137"/>
                <a:gridCol w="3744416"/>
                <a:gridCol w="1224136"/>
                <a:gridCol w="1152128"/>
                <a:gridCol w="1152127"/>
              </a:tblGrid>
              <a:tr h="545324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Раздел подраздел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Наименование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2023 </a:t>
                      </a:r>
                      <a:r>
                        <a:rPr lang="ru-RU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год  </a:t>
                      </a:r>
                      <a:r>
                        <a:rPr lang="ru-RU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руб</a:t>
                      </a:r>
                      <a:r>
                        <a:rPr lang="ru-RU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.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2024 </a:t>
                      </a:r>
                      <a:r>
                        <a:rPr lang="ru-RU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год </a:t>
                      </a:r>
                      <a:r>
                        <a:rPr lang="ru-RU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руб</a:t>
                      </a:r>
                      <a:r>
                        <a:rPr lang="ru-RU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.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2025 </a:t>
                      </a:r>
                      <a:r>
                        <a:rPr lang="ru-RU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год </a:t>
                      </a:r>
                      <a:r>
                        <a:rPr lang="ru-RU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</a:t>
                      </a:r>
                      <a:r>
                        <a:rPr lang="ru-RU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руб.</a:t>
                      </a:r>
                    </a:p>
                  </a:txBody>
                  <a:tcPr marL="9525" marR="9525" marT="9525" marB="0" anchor="ctr"/>
                </a:tc>
              </a:tr>
              <a:tr h="1081342"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0309</a:t>
                      </a:r>
                    </a:p>
                    <a:p>
                      <a:pPr algn="ctr" rtl="0" fontAlgn="ctr"/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Защита населения и территории от чрезвычайных ситуаций природного и техногенного характера, гражданская оборона</a:t>
                      </a:r>
                    </a:p>
                  </a:txBody>
                  <a:tcPr marL="9525" marR="9525" marT="9525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0" i="0" u="none" strike="noStrike" dirty="0" smtClean="0">
                          <a:solidFill>
                            <a:srgbClr val="C00000"/>
                          </a:solidFill>
                          <a:effectLst/>
                          <a:latin typeface="Arial"/>
                        </a:rPr>
                        <a:t>500,00</a:t>
                      </a:r>
                      <a:endParaRPr lang="ru-RU" sz="1800" b="0" i="0" u="none" strike="noStrike" dirty="0">
                        <a:solidFill>
                          <a:srgbClr val="C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0" i="0" u="none" strike="noStrike" dirty="0" smtClean="0">
                          <a:solidFill>
                            <a:srgbClr val="00B050"/>
                          </a:solidFill>
                          <a:effectLst/>
                          <a:latin typeface="Arial"/>
                        </a:rPr>
                        <a:t>500,00</a:t>
                      </a:r>
                      <a:endParaRPr lang="ru-RU" sz="1800" b="0" i="0" u="none" strike="noStrike" dirty="0">
                        <a:solidFill>
                          <a:srgbClr val="00B05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0" i="0" u="none" strike="noStrike" dirty="0" smtClean="0">
                          <a:solidFill>
                            <a:srgbClr val="7030A0"/>
                          </a:solidFill>
                          <a:effectLst/>
                          <a:latin typeface="Arial"/>
                        </a:rPr>
                        <a:t>500,00</a:t>
                      </a:r>
                      <a:endParaRPr lang="ru-RU" sz="1800" b="0" i="0" u="none" strike="noStrike" dirty="0">
                        <a:solidFill>
                          <a:srgbClr val="7030A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solidFill>
                      <a:schemeClr val="bg2"/>
                    </a:solidFill>
                  </a:tcPr>
                </a:tc>
              </a:tr>
              <a:tr h="615291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0310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Обеспечение пожарной безопасности</a:t>
                      </a:r>
                    </a:p>
                  </a:txBody>
                  <a:tcPr marL="9525" marR="9525" marT="9525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0" i="0" u="none" strike="noStrike" dirty="0" smtClean="0">
                          <a:solidFill>
                            <a:srgbClr val="C00000"/>
                          </a:solidFill>
                          <a:effectLst/>
                          <a:latin typeface="Arial"/>
                        </a:rPr>
                        <a:t>50 000,00</a:t>
                      </a:r>
                      <a:endParaRPr lang="ru-RU" sz="1800" b="0" i="0" u="none" strike="noStrike" dirty="0">
                        <a:solidFill>
                          <a:srgbClr val="C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0" i="0" u="none" strike="noStrike" dirty="0" smtClean="0">
                          <a:solidFill>
                            <a:srgbClr val="00B050"/>
                          </a:solidFill>
                          <a:effectLst/>
                          <a:latin typeface="Arial"/>
                        </a:rPr>
                        <a:t>50 000,00</a:t>
                      </a:r>
                      <a:endParaRPr lang="ru-RU" sz="1800" b="0" i="0" u="none" strike="noStrike" dirty="0">
                        <a:solidFill>
                          <a:srgbClr val="00B05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0" i="0" u="none" strike="noStrike" dirty="0" smtClean="0">
                          <a:solidFill>
                            <a:srgbClr val="7030A0"/>
                          </a:solidFill>
                          <a:effectLst/>
                          <a:latin typeface="Arial"/>
                        </a:rPr>
                        <a:t>50 000,00</a:t>
                      </a:r>
                      <a:endParaRPr lang="ru-RU" sz="1800" b="0" i="0" u="none" strike="noStrike" dirty="0">
                        <a:solidFill>
                          <a:srgbClr val="7030A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solidFill>
                      <a:schemeClr val="bg2"/>
                    </a:solidFill>
                  </a:tcPr>
                </a:tc>
              </a:tr>
              <a:tr h="815987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ИТОГО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i="0" u="none" strike="noStrike" dirty="0" smtClean="0">
                          <a:solidFill>
                            <a:srgbClr val="C00000"/>
                          </a:solidFill>
                          <a:effectLst/>
                          <a:latin typeface="Arial"/>
                        </a:rPr>
                        <a:t>50 500,00</a:t>
                      </a:r>
                      <a:endParaRPr lang="ru-RU" sz="1800" b="1" i="0" u="none" strike="noStrike" dirty="0">
                        <a:solidFill>
                          <a:srgbClr val="C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i="0" u="none" strike="noStrike" dirty="0" smtClean="0">
                          <a:solidFill>
                            <a:srgbClr val="00B050"/>
                          </a:solidFill>
                          <a:effectLst/>
                          <a:latin typeface="Arial"/>
                        </a:rPr>
                        <a:t>50 500,00</a:t>
                      </a:r>
                      <a:endParaRPr lang="ru-RU" sz="1800" b="1" i="0" u="none" strike="noStrike" dirty="0">
                        <a:solidFill>
                          <a:srgbClr val="00B05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i="0" u="none" strike="noStrike" dirty="0" smtClean="0">
                          <a:solidFill>
                            <a:srgbClr val="7030A0"/>
                          </a:solidFill>
                          <a:effectLst/>
                          <a:latin typeface="Arial"/>
                        </a:rPr>
                        <a:t>50 500,00</a:t>
                      </a:r>
                      <a:endParaRPr lang="ru-RU" sz="1800" b="1" i="0" u="none" strike="noStrike" dirty="0">
                        <a:solidFill>
                          <a:srgbClr val="7030A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1115616" y="1484784"/>
            <a:ext cx="4124350" cy="3714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Жилищно</a:t>
            </a:r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– коммунальное хозяйство</a:t>
            </a:r>
            <a:endParaRPr lang="ru-RU" dirty="0">
              <a:solidFill>
                <a:srgbClr val="FF0000"/>
              </a:solidFill>
              <a:latin typeface="Times New Roman" pitchFamily="18" charset="0"/>
              <a:ea typeface="Times New Roman"/>
              <a:cs typeface="Times New Roman" pitchFamily="18" charset="0"/>
            </a:endParaRPr>
          </a:p>
        </p:txBody>
      </p:sp>
      <p:sp>
        <p:nvSpPr>
          <p:cNvPr id="8" name="Заголовок 1"/>
          <p:cNvSpPr>
            <a:spLocks noGrp="1"/>
          </p:cNvSpPr>
          <p:nvPr>
            <p:ph type="title"/>
          </p:nvPr>
        </p:nvSpPr>
        <p:spPr>
          <a:xfrm>
            <a:off x="539553" y="332656"/>
            <a:ext cx="7992888" cy="1143000"/>
          </a:xfrm>
        </p:spPr>
        <p:txBody>
          <a:bodyPr>
            <a:noAutofit/>
          </a:bodyPr>
          <a:lstStyle/>
          <a:p>
            <a:pPr algn="ctr"/>
            <a:r>
              <a:rPr lang="ru-RU" sz="1800" dirty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Расходы бюджета муниципального образования «Полевское сельское поселение» Октябрьского муниципального района ЕАО в </a:t>
            </a:r>
            <a:r>
              <a:rPr lang="ru-RU" sz="1800" dirty="0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2023 </a:t>
            </a:r>
            <a:r>
              <a:rPr lang="ru-RU" sz="1800" dirty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году</a:t>
            </a:r>
            <a:r>
              <a:rPr lang="en-US" sz="1800" dirty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и</a:t>
            </a:r>
            <a:r>
              <a:rPr lang="en-US" sz="1800" dirty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на плановый период </a:t>
            </a:r>
            <a:r>
              <a:rPr lang="ru-RU" sz="1800" dirty="0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2024-2025 </a:t>
            </a:r>
            <a:r>
              <a:rPr lang="ru-RU" sz="1800" dirty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годов в области </a:t>
            </a:r>
            <a:r>
              <a:rPr lang="ru-RU" sz="1800" dirty="0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мероприятий</a:t>
            </a:r>
            <a:r>
              <a:rPr lang="ru-RU" sz="1800" b="1" dirty="0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b="1" dirty="0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800" b="1" dirty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b="1" dirty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800" b="1" dirty="0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b="1" dirty="0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800" b="1" dirty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b="1" dirty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800" b="1" dirty="0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b="1" dirty="0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600" b="1" dirty="0">
                <a:solidFill>
                  <a:schemeClr val="accent3">
                    <a:lumMod val="75000"/>
                  </a:schemeClr>
                </a:solidFill>
              </a:rPr>
              <a:t/>
            </a:r>
            <a:br>
              <a:rPr lang="ru-RU" sz="1600" b="1" dirty="0">
                <a:solidFill>
                  <a:schemeClr val="accent3">
                    <a:lumMod val="75000"/>
                  </a:schemeClr>
                </a:solidFill>
              </a:rPr>
            </a:br>
            <a:r>
              <a:rPr lang="ru-RU" sz="1800" b="1" dirty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b="1" dirty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800" b="1" dirty="0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b="1" dirty="0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800" b="1" dirty="0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b="1" dirty="0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1800" dirty="0">
              <a:solidFill>
                <a:schemeClr val="accent3">
                  <a:lumMod val="75000"/>
                </a:schemeClr>
              </a:solidFill>
            </a:endParaRPr>
          </a:p>
        </p:txBody>
      </p:sp>
      <p:graphicFrame>
        <p:nvGraphicFramePr>
          <p:cNvPr id="10" name="Таблица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146797288"/>
              </p:ext>
            </p:extLst>
          </p:nvPr>
        </p:nvGraphicFramePr>
        <p:xfrm>
          <a:off x="323528" y="2276872"/>
          <a:ext cx="8136904" cy="209903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19758"/>
                <a:gridCol w="2840682"/>
                <a:gridCol w="1584176"/>
                <a:gridCol w="1296144"/>
                <a:gridCol w="1296144"/>
              </a:tblGrid>
              <a:tr h="648072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Раздел подраздел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Наименование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2023 </a:t>
                      </a:r>
                      <a:r>
                        <a:rPr lang="ru-RU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год  </a:t>
                      </a:r>
                      <a:endParaRPr lang="ru-RU" sz="1800" b="1" i="0" u="none" strike="noStrike" dirty="0" smtClean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  <a:p>
                      <a:pPr algn="ctr" rtl="0" fontAlgn="ctr"/>
                      <a:r>
                        <a:rPr lang="ru-RU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руб</a:t>
                      </a:r>
                      <a:r>
                        <a:rPr lang="ru-RU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.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2024 год руб</a:t>
                      </a:r>
                      <a:r>
                        <a:rPr lang="ru-RU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.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2025 </a:t>
                      </a:r>
                      <a:r>
                        <a:rPr lang="ru-RU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год </a:t>
                      </a:r>
                      <a:r>
                        <a:rPr lang="ru-RU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руб</a:t>
                      </a:r>
                      <a:r>
                        <a:rPr lang="ru-RU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.</a:t>
                      </a:r>
                    </a:p>
                  </a:txBody>
                  <a:tcPr marL="9525" marR="9525" marT="9525" marB="0" anchor="ctr"/>
                </a:tc>
              </a:tr>
              <a:tr h="504056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0501</a:t>
                      </a:r>
                    </a:p>
                  </a:txBody>
                  <a:tcPr marL="9525" marR="9525" marT="9525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Жилищной хозяйство</a:t>
                      </a:r>
                    </a:p>
                  </a:txBody>
                  <a:tcPr marL="9525" marR="9525" marT="9525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0" i="0" u="none" strike="noStrike" dirty="0" smtClean="0">
                          <a:solidFill>
                            <a:srgbClr val="C00000"/>
                          </a:solidFill>
                          <a:effectLst/>
                          <a:latin typeface="Arial"/>
                        </a:rPr>
                        <a:t>662 872,00</a:t>
                      </a:r>
                      <a:endParaRPr lang="ru-RU" sz="1800" b="0" i="0" u="none" strike="noStrike" dirty="0">
                        <a:solidFill>
                          <a:srgbClr val="C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0" i="0" u="none" strike="noStrike" dirty="0" smtClean="0">
                          <a:solidFill>
                            <a:srgbClr val="00B050"/>
                          </a:solidFill>
                          <a:effectLst/>
                          <a:latin typeface="Arial"/>
                        </a:rPr>
                        <a:t>-</a:t>
                      </a:r>
                      <a:endParaRPr lang="ru-RU" sz="1800" b="0" i="0" u="none" strike="noStrike" dirty="0">
                        <a:solidFill>
                          <a:srgbClr val="00B05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0" i="0" u="none" strike="noStrike" dirty="0" smtClean="0">
                          <a:solidFill>
                            <a:srgbClr val="7030A0"/>
                          </a:solidFill>
                          <a:effectLst/>
                          <a:latin typeface="Arial"/>
                        </a:rPr>
                        <a:t>115 841,00</a:t>
                      </a:r>
                      <a:endParaRPr lang="ru-RU" sz="1800" b="0" i="0" u="none" strike="noStrike" dirty="0">
                        <a:solidFill>
                          <a:srgbClr val="7030A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solidFill>
                      <a:schemeClr val="bg2"/>
                    </a:solidFill>
                  </a:tcPr>
                </a:tc>
              </a:tr>
              <a:tr h="576064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0503</a:t>
                      </a:r>
                    </a:p>
                  </a:txBody>
                  <a:tcPr marL="9525" marR="9525" marT="9525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Благоустройство</a:t>
                      </a:r>
                    </a:p>
                  </a:txBody>
                  <a:tcPr marL="9525" marR="9525" marT="9525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0" i="0" u="none" strike="noStrike" dirty="0" smtClean="0">
                          <a:solidFill>
                            <a:srgbClr val="C00000"/>
                          </a:solidFill>
                          <a:effectLst/>
                          <a:latin typeface="Arial"/>
                        </a:rPr>
                        <a:t>317 800,00</a:t>
                      </a:r>
                      <a:endParaRPr lang="ru-RU" sz="1800" b="0" i="0" u="none" strike="noStrike" dirty="0">
                        <a:solidFill>
                          <a:srgbClr val="C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0" i="0" u="none" strike="noStrike" dirty="0" smtClean="0">
                          <a:solidFill>
                            <a:srgbClr val="00B050"/>
                          </a:solidFill>
                          <a:effectLst/>
                          <a:latin typeface="Arial"/>
                        </a:rPr>
                        <a:t>96 047,00</a:t>
                      </a:r>
                      <a:endParaRPr lang="ru-RU" sz="1800" b="0" i="0" u="none" strike="noStrike" dirty="0">
                        <a:solidFill>
                          <a:srgbClr val="00B05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0" i="0" u="none" strike="noStrike" dirty="0" smtClean="0">
                          <a:solidFill>
                            <a:srgbClr val="7030A0"/>
                          </a:solidFill>
                          <a:effectLst/>
                          <a:latin typeface="Arial"/>
                        </a:rPr>
                        <a:t>101 000,00</a:t>
                      </a:r>
                      <a:endParaRPr lang="ru-RU" sz="1800" b="0" i="0" u="none" strike="noStrike" dirty="0">
                        <a:solidFill>
                          <a:srgbClr val="7030A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solidFill>
                      <a:schemeClr val="bg2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ИТОГО</a:t>
                      </a:r>
                      <a:endParaRPr lang="ru-RU" sz="1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i="0" u="none" strike="noStrike" dirty="0" smtClean="0">
                          <a:solidFill>
                            <a:srgbClr val="C00000"/>
                          </a:solidFill>
                          <a:effectLst/>
                          <a:latin typeface="Arial"/>
                        </a:rPr>
                        <a:t>980 672,00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i="0" u="none" strike="noStrike" dirty="0" smtClean="0">
                          <a:solidFill>
                            <a:srgbClr val="00B050"/>
                          </a:solidFill>
                          <a:effectLst/>
                          <a:latin typeface="Arial"/>
                        </a:rPr>
                        <a:t>96 047,00</a:t>
                      </a:r>
                      <a:endParaRPr lang="ru-RU" sz="1800" b="1" i="0" u="none" strike="noStrike" dirty="0">
                        <a:solidFill>
                          <a:srgbClr val="00B05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i="0" u="none" strike="noStrike" dirty="0" smtClean="0">
                          <a:solidFill>
                            <a:srgbClr val="7030A0"/>
                          </a:solidFill>
                          <a:effectLst/>
                          <a:latin typeface="Arial"/>
                        </a:rPr>
                        <a:t>216 841,00</a:t>
                      </a:r>
                      <a:endParaRPr lang="ru-RU" sz="1800" b="1" i="0" u="none" strike="noStrike" dirty="0">
                        <a:solidFill>
                          <a:srgbClr val="7030A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1096130" y="1547500"/>
            <a:ext cx="317561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Культура и кинематография</a:t>
            </a:r>
            <a:endParaRPr lang="ru-RU" dirty="0">
              <a:solidFill>
                <a:srgbClr val="FF0000"/>
              </a:solidFill>
              <a:latin typeface="Times New Roman" pitchFamily="18" charset="0"/>
              <a:ea typeface="Times New Roman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119427" y="3732397"/>
            <a:ext cx="482816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Социальная политика</a:t>
            </a:r>
            <a:endParaRPr lang="ru-RU" dirty="0">
              <a:solidFill>
                <a:srgbClr val="FF0000"/>
              </a:solidFill>
              <a:latin typeface="Times New Roman" pitchFamily="18" charset="0"/>
              <a:ea typeface="Times New Roman"/>
              <a:cs typeface="Times New Roman" pitchFamily="18" charset="0"/>
            </a:endParaRPr>
          </a:p>
        </p:txBody>
      </p:sp>
      <p:sp>
        <p:nvSpPr>
          <p:cNvPr id="8" name="Заголовок 1"/>
          <p:cNvSpPr>
            <a:spLocks noGrp="1"/>
          </p:cNvSpPr>
          <p:nvPr>
            <p:ph type="title"/>
          </p:nvPr>
        </p:nvSpPr>
        <p:spPr>
          <a:xfrm>
            <a:off x="539552" y="428958"/>
            <a:ext cx="7992888" cy="1143000"/>
          </a:xfrm>
        </p:spPr>
        <p:txBody>
          <a:bodyPr>
            <a:noAutofit/>
          </a:bodyPr>
          <a:lstStyle/>
          <a:p>
            <a:pPr algn="ctr"/>
            <a:r>
              <a:rPr lang="ru-RU" sz="1800" dirty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Расходы бюджета муниципального образования «Полевское сельское поселение» Октябрьского муниципального района ЕАО в </a:t>
            </a:r>
            <a:r>
              <a:rPr lang="ru-RU" sz="1800" dirty="0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2023 </a:t>
            </a:r>
            <a:r>
              <a:rPr lang="ru-RU" sz="1800" dirty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году</a:t>
            </a:r>
            <a:r>
              <a:rPr lang="en-US" sz="1800" dirty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и</a:t>
            </a:r>
            <a:r>
              <a:rPr lang="en-US" sz="1800" dirty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на плановый период </a:t>
            </a:r>
            <a:r>
              <a:rPr lang="ru-RU" sz="1800" dirty="0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2024-2025 годов </a:t>
            </a:r>
            <a:r>
              <a:rPr lang="ru-RU" sz="1800" dirty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в области мероприятий непрограммных направлений</a:t>
            </a:r>
            <a:r>
              <a:rPr lang="ru-RU" sz="1600" dirty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600" dirty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800" b="1" dirty="0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b="1" dirty="0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800" b="1" dirty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b="1" dirty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800" b="1" dirty="0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b="1" dirty="0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800" b="1" dirty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b="1" dirty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800" b="1" dirty="0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b="1" dirty="0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800" b="1" dirty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b="1" dirty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800" b="1" dirty="0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b="1" dirty="0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800" b="1" dirty="0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b="1" dirty="0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1800" dirty="0">
              <a:solidFill>
                <a:schemeClr val="accent3">
                  <a:lumMod val="75000"/>
                </a:schemeClr>
              </a:solidFill>
            </a:endParaRP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4021008040"/>
              </p:ext>
            </p:extLst>
          </p:nvPr>
        </p:nvGraphicFramePr>
        <p:xfrm>
          <a:off x="539552" y="2060848"/>
          <a:ext cx="8280920" cy="129614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50374"/>
                <a:gridCol w="2810066"/>
                <a:gridCol w="1512168"/>
                <a:gridCol w="1368152"/>
                <a:gridCol w="1440160"/>
              </a:tblGrid>
              <a:tr h="666430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Раздел подраздел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Наименование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2023 </a:t>
                      </a:r>
                      <a:r>
                        <a:rPr lang="ru-RU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год  </a:t>
                      </a:r>
                      <a:endParaRPr lang="ru-RU" sz="1800" b="1" i="0" u="none" strike="noStrike" dirty="0" smtClean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  <a:p>
                      <a:pPr algn="ctr" rtl="0" fontAlgn="ctr"/>
                      <a:r>
                        <a:rPr lang="ru-RU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руб</a:t>
                      </a:r>
                      <a:r>
                        <a:rPr lang="ru-RU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.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2024 </a:t>
                      </a:r>
                      <a:r>
                        <a:rPr lang="ru-RU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год </a:t>
                      </a:r>
                      <a:r>
                        <a:rPr lang="ru-RU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</a:t>
                      </a:r>
                      <a:r>
                        <a:rPr lang="ru-RU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руб.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2025 год </a:t>
                      </a:r>
                    </a:p>
                    <a:p>
                      <a:pPr algn="ctr" rtl="0" fontAlgn="ctr"/>
                      <a:r>
                        <a:rPr lang="ru-RU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руб</a:t>
                      </a:r>
                      <a:r>
                        <a:rPr lang="ru-RU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.</a:t>
                      </a:r>
                    </a:p>
                  </a:txBody>
                  <a:tcPr marL="9525" marR="9525" marT="9525" marB="0" anchor="ctr"/>
                </a:tc>
              </a:tr>
              <a:tr h="333215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0801</a:t>
                      </a:r>
                    </a:p>
                  </a:txBody>
                  <a:tcPr marL="9525" marR="9525" marT="9525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Культура</a:t>
                      </a:r>
                    </a:p>
                  </a:txBody>
                  <a:tcPr marL="9525" marR="9525" marT="9525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0" i="0" u="none" strike="noStrike" dirty="0" smtClean="0">
                          <a:solidFill>
                            <a:srgbClr val="C00000"/>
                          </a:solidFill>
                          <a:effectLst/>
                          <a:latin typeface="Arial"/>
                        </a:rPr>
                        <a:t>7 560 562,25</a:t>
                      </a:r>
                      <a:endParaRPr lang="ru-RU" sz="1800" b="0" i="0" u="none" strike="noStrike" dirty="0">
                        <a:solidFill>
                          <a:srgbClr val="C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0" i="0" u="none" strike="noStrike" dirty="0" smtClean="0">
                          <a:solidFill>
                            <a:srgbClr val="00B050"/>
                          </a:solidFill>
                          <a:effectLst/>
                          <a:latin typeface="Arial"/>
                        </a:rPr>
                        <a:t>6 765 117,25</a:t>
                      </a:r>
                      <a:endParaRPr lang="ru-RU" sz="1800" b="0" i="0" u="none" strike="noStrike" dirty="0">
                        <a:solidFill>
                          <a:srgbClr val="00B05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0" i="0" u="none" strike="noStrike" dirty="0" smtClean="0">
                          <a:solidFill>
                            <a:srgbClr val="7030A0"/>
                          </a:solidFill>
                          <a:effectLst/>
                          <a:latin typeface="Arial"/>
                        </a:rPr>
                        <a:t>6 194 213,25</a:t>
                      </a:r>
                      <a:endParaRPr lang="ru-RU" sz="1800" b="0" i="0" u="none" strike="noStrike" dirty="0">
                        <a:solidFill>
                          <a:srgbClr val="7030A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solidFill>
                      <a:schemeClr val="bg2"/>
                    </a:solidFill>
                  </a:tcPr>
                </a:tc>
              </a:tr>
              <a:tr h="296499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ИТОГО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i="0" u="none" strike="noStrike" dirty="0" smtClean="0">
                          <a:solidFill>
                            <a:srgbClr val="C00000"/>
                          </a:solidFill>
                          <a:effectLst/>
                          <a:latin typeface="Arial"/>
                        </a:rPr>
                        <a:t>7 560 562,25</a:t>
                      </a:r>
                      <a:endParaRPr lang="ru-RU" sz="1800" b="1" i="0" u="none" strike="noStrike" dirty="0">
                        <a:solidFill>
                          <a:srgbClr val="C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i="0" u="none" strike="noStrike" dirty="0" smtClean="0">
                          <a:solidFill>
                            <a:srgbClr val="00B050"/>
                          </a:solidFill>
                          <a:effectLst/>
                          <a:latin typeface="Arial"/>
                        </a:rPr>
                        <a:t>6 765 117,25</a:t>
                      </a:r>
                      <a:endParaRPr lang="ru-RU" sz="1800" b="1" i="0" u="none" strike="noStrike" dirty="0">
                        <a:solidFill>
                          <a:srgbClr val="00B05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i="0" u="none" strike="noStrike" dirty="0" smtClean="0">
                          <a:solidFill>
                            <a:srgbClr val="7030A0"/>
                          </a:solidFill>
                          <a:effectLst/>
                          <a:latin typeface="Arial"/>
                        </a:rPr>
                        <a:t>6 194 213,25</a:t>
                      </a:r>
                      <a:endParaRPr lang="ru-RU" sz="1800" b="1" i="0" u="none" strike="noStrike" dirty="0">
                        <a:solidFill>
                          <a:srgbClr val="7030A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0" name="Таблица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863490922"/>
              </p:ext>
            </p:extLst>
          </p:nvPr>
        </p:nvGraphicFramePr>
        <p:xfrm>
          <a:off x="395536" y="4365104"/>
          <a:ext cx="8496944" cy="1483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66762"/>
                <a:gridCol w="3153718"/>
                <a:gridCol w="1368152"/>
                <a:gridCol w="1296144"/>
                <a:gridCol w="1512168"/>
              </a:tblGrid>
              <a:tr h="741680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Раздел подраздел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Наименование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2023 </a:t>
                      </a:r>
                      <a:r>
                        <a:rPr lang="ru-RU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год  </a:t>
                      </a:r>
                      <a:r>
                        <a:rPr lang="ru-RU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руб</a:t>
                      </a:r>
                      <a:r>
                        <a:rPr lang="ru-RU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.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2024 </a:t>
                      </a:r>
                      <a:r>
                        <a:rPr lang="ru-RU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год </a:t>
                      </a:r>
                      <a:r>
                        <a:rPr lang="ru-RU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</a:t>
                      </a:r>
                      <a:r>
                        <a:rPr lang="ru-RU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руб.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2025 </a:t>
                      </a:r>
                      <a:r>
                        <a:rPr lang="ru-RU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год </a:t>
                      </a:r>
                      <a:endParaRPr lang="ru-RU" sz="1800" b="1" i="0" u="none" strike="noStrike" dirty="0" smtClean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  <a:p>
                      <a:pPr algn="ctr" rtl="0" fontAlgn="ctr"/>
                      <a:r>
                        <a:rPr lang="ru-RU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</a:t>
                      </a:r>
                      <a:r>
                        <a:rPr lang="ru-RU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руб.</a:t>
                      </a:r>
                    </a:p>
                  </a:txBody>
                  <a:tcPr marL="9525" marR="9525" marT="9525" marB="0" anchor="ctr"/>
                </a:tc>
              </a:tr>
              <a:tr h="370840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1001</a:t>
                      </a:r>
                    </a:p>
                  </a:txBody>
                  <a:tcPr marL="9525" marR="9525" marT="9525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Пенсионное обеспечение</a:t>
                      </a:r>
                    </a:p>
                  </a:txBody>
                  <a:tcPr marL="9525" marR="9525" marT="9525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0" i="0" u="none" strike="noStrike" dirty="0" smtClean="0">
                          <a:solidFill>
                            <a:srgbClr val="C00000"/>
                          </a:solidFill>
                          <a:effectLst/>
                          <a:latin typeface="Arial"/>
                        </a:rPr>
                        <a:t>234 684,00</a:t>
                      </a:r>
                      <a:endParaRPr lang="ru-RU" sz="1800" b="0" i="0" u="none" strike="noStrike" dirty="0">
                        <a:solidFill>
                          <a:srgbClr val="C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0" i="0" u="none" strike="noStrike" dirty="0" smtClean="0">
                          <a:solidFill>
                            <a:srgbClr val="00B050"/>
                          </a:solidFill>
                          <a:effectLst/>
                          <a:latin typeface="Arial"/>
                        </a:rPr>
                        <a:t>234 684,00</a:t>
                      </a:r>
                      <a:endParaRPr lang="ru-RU" sz="1800" b="0" i="0" u="none" strike="noStrike" dirty="0">
                        <a:solidFill>
                          <a:srgbClr val="00B05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0" i="0" u="none" strike="noStrike" dirty="0" smtClean="0">
                          <a:solidFill>
                            <a:srgbClr val="7030A0"/>
                          </a:solidFill>
                          <a:effectLst/>
                          <a:latin typeface="Arial"/>
                        </a:rPr>
                        <a:t>234 684,00</a:t>
                      </a:r>
                      <a:endParaRPr lang="ru-RU" sz="1800" b="0" i="0" u="none" strike="noStrike" dirty="0">
                        <a:solidFill>
                          <a:srgbClr val="7030A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solidFill>
                      <a:schemeClr val="bg2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ИТОГО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i="0" u="none" strike="noStrike" dirty="0" smtClean="0">
                          <a:solidFill>
                            <a:srgbClr val="C00000"/>
                          </a:solidFill>
                          <a:effectLst/>
                          <a:latin typeface="Arial"/>
                        </a:rPr>
                        <a:t>234 684,00</a:t>
                      </a:r>
                      <a:endParaRPr lang="ru-RU" sz="1800" b="1" i="0" u="none" strike="noStrike" dirty="0">
                        <a:solidFill>
                          <a:srgbClr val="C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i="0" u="none" strike="noStrike" dirty="0" smtClean="0">
                          <a:solidFill>
                            <a:srgbClr val="00B050"/>
                          </a:solidFill>
                          <a:effectLst/>
                          <a:latin typeface="Arial"/>
                        </a:rPr>
                        <a:t>234 684,00</a:t>
                      </a:r>
                      <a:endParaRPr lang="ru-RU" sz="1800" b="1" i="0" u="none" strike="noStrike" dirty="0">
                        <a:solidFill>
                          <a:srgbClr val="00B05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i="0" u="none" strike="noStrike" dirty="0" smtClean="0">
                          <a:solidFill>
                            <a:srgbClr val="7030A0"/>
                          </a:solidFill>
                          <a:effectLst/>
                          <a:latin typeface="Arial"/>
                        </a:rPr>
                        <a:t>234 684,00</a:t>
                      </a:r>
                      <a:endParaRPr lang="ru-RU" sz="1800" b="1" i="0" u="none" strike="noStrike" dirty="0">
                        <a:solidFill>
                          <a:srgbClr val="7030A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755576" y="274638"/>
            <a:ext cx="8178112" cy="1210146"/>
          </a:xfrm>
        </p:spPr>
        <p:txBody>
          <a:bodyPr>
            <a:noAutofit/>
          </a:bodyPr>
          <a:lstStyle/>
          <a:p>
            <a:pPr algn="ctr"/>
            <a:r>
              <a:rPr lang="ru-RU" sz="1800" dirty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Расходы бюджета муниципального образования «Полевское сельское поселение» Октябрьского муниципального района ЕАО в </a:t>
            </a:r>
            <a:r>
              <a:rPr lang="ru-RU" sz="1800" dirty="0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2023 году</a:t>
            </a:r>
            <a:r>
              <a:rPr lang="en-US" sz="1800" dirty="0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и</a:t>
            </a:r>
            <a:r>
              <a:rPr lang="en-US" sz="1800" dirty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на плановый период </a:t>
            </a:r>
            <a:r>
              <a:rPr lang="ru-RU" sz="1800" dirty="0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2024-2025 годов </a:t>
            </a:r>
            <a:r>
              <a:rPr lang="ru-RU" sz="1800" dirty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в области мероприятий непрограммных направлений</a:t>
            </a:r>
            <a:r>
              <a:rPr lang="ru-RU" sz="1800" b="1" dirty="0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b="1" dirty="0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800" b="1" dirty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b="1" dirty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800" b="1" dirty="0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b="1" dirty="0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800" b="1" dirty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b="1" dirty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800" b="1" dirty="0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b="1" dirty="0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800" b="1" dirty="0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b="1" dirty="0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800" b="1" dirty="0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b="1" dirty="0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1800" dirty="0">
              <a:solidFill>
                <a:schemeClr val="accent3">
                  <a:lumMod val="75000"/>
                </a:schemeClr>
              </a:solidFill>
            </a:endParaRPr>
          </a:p>
        </p:txBody>
      </p:sp>
      <p:graphicFrame>
        <p:nvGraphicFramePr>
          <p:cNvPr id="7" name="Объект 6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xmlns="" val="2873833106"/>
              </p:ext>
            </p:extLst>
          </p:nvPr>
        </p:nvGraphicFramePr>
        <p:xfrm>
          <a:off x="467544" y="2199528"/>
          <a:ext cx="8424935" cy="170081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88528"/>
                <a:gridCol w="4370626"/>
                <a:gridCol w="936563"/>
                <a:gridCol w="961480"/>
                <a:gridCol w="1067738"/>
              </a:tblGrid>
              <a:tr h="720080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Раздел подраздел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Наименование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2023 </a:t>
                      </a:r>
                      <a:r>
                        <a:rPr lang="ru-RU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год  </a:t>
                      </a:r>
                      <a:r>
                        <a:rPr lang="ru-RU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руб</a:t>
                      </a:r>
                      <a:r>
                        <a:rPr lang="ru-RU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.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2024 </a:t>
                      </a:r>
                      <a:r>
                        <a:rPr lang="ru-RU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год </a:t>
                      </a:r>
                      <a:r>
                        <a:rPr lang="ru-RU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руб</a:t>
                      </a:r>
                      <a:r>
                        <a:rPr lang="ru-RU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.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2025 </a:t>
                      </a:r>
                      <a:r>
                        <a:rPr lang="ru-RU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год </a:t>
                      </a:r>
                      <a:r>
                        <a:rPr lang="ru-RU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</a:t>
                      </a:r>
                      <a:r>
                        <a:rPr lang="ru-RU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руб.</a:t>
                      </a:r>
                    </a:p>
                  </a:txBody>
                  <a:tcPr marL="9525" marR="9525" marT="9525" marB="0" anchor="ctr"/>
                </a:tc>
              </a:tr>
              <a:tr h="497093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1105</a:t>
                      </a:r>
                    </a:p>
                  </a:txBody>
                  <a:tcPr marL="9525" marR="9525" marT="9525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Другие вопросы в области физической культуры и спорта</a:t>
                      </a:r>
                    </a:p>
                  </a:txBody>
                  <a:tcPr marL="9525" marR="9525" marT="9525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0" i="0" u="none" strike="noStrike" dirty="0" smtClean="0">
                          <a:solidFill>
                            <a:srgbClr val="C00000"/>
                          </a:solidFill>
                          <a:effectLst/>
                          <a:latin typeface="Arial"/>
                        </a:rPr>
                        <a:t>500,00</a:t>
                      </a:r>
                      <a:endParaRPr lang="ru-RU" sz="1800" b="0" i="0" u="none" strike="noStrike" dirty="0">
                        <a:solidFill>
                          <a:srgbClr val="C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0" i="0" u="none" strike="noStrike" dirty="0" smtClean="0">
                          <a:solidFill>
                            <a:srgbClr val="00B050"/>
                          </a:solidFill>
                          <a:effectLst/>
                          <a:latin typeface="Arial"/>
                        </a:rPr>
                        <a:t>500,00</a:t>
                      </a:r>
                      <a:endParaRPr lang="ru-RU" sz="1800" b="0" i="0" u="none" strike="noStrike" dirty="0">
                        <a:solidFill>
                          <a:srgbClr val="00B05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0" i="0" u="none" strike="noStrike" dirty="0" smtClean="0">
                          <a:solidFill>
                            <a:srgbClr val="7030A0"/>
                          </a:solidFill>
                          <a:effectLst/>
                          <a:latin typeface="Arial"/>
                        </a:rPr>
                        <a:t>500,00</a:t>
                      </a:r>
                      <a:endParaRPr lang="ru-RU" sz="1800" b="0" i="0" u="none" strike="noStrike" dirty="0">
                        <a:solidFill>
                          <a:srgbClr val="7030A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solidFill>
                      <a:schemeClr val="bg2"/>
                    </a:solidFill>
                  </a:tcPr>
                </a:tc>
              </a:tr>
              <a:tr h="422565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ИТОГО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i="0" u="none" strike="noStrike" dirty="0" smtClean="0">
                          <a:solidFill>
                            <a:srgbClr val="C00000"/>
                          </a:solidFill>
                          <a:effectLst/>
                          <a:latin typeface="Arial"/>
                        </a:rPr>
                        <a:t>500,00</a:t>
                      </a:r>
                      <a:endParaRPr lang="ru-RU" sz="1800" b="1" i="0" u="none" strike="noStrike" dirty="0">
                        <a:solidFill>
                          <a:srgbClr val="C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i="0" u="none" strike="noStrike" dirty="0" smtClean="0">
                          <a:solidFill>
                            <a:srgbClr val="00B050"/>
                          </a:solidFill>
                          <a:effectLst/>
                          <a:latin typeface="Arial"/>
                        </a:rPr>
                        <a:t>500,00</a:t>
                      </a:r>
                      <a:endParaRPr lang="ru-RU" sz="1800" b="1" i="0" u="none" strike="noStrike" dirty="0">
                        <a:solidFill>
                          <a:srgbClr val="00B05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i="0" u="none" strike="noStrike" dirty="0" smtClean="0">
                          <a:solidFill>
                            <a:srgbClr val="7030A0"/>
                          </a:solidFill>
                          <a:effectLst/>
                          <a:latin typeface="Arial"/>
                        </a:rPr>
                        <a:t>500,00</a:t>
                      </a:r>
                      <a:endParaRPr lang="ru-RU" sz="1800" b="1" i="0" u="none" strike="noStrike" dirty="0">
                        <a:solidFill>
                          <a:srgbClr val="7030A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5" name="Прямоугольник 4"/>
          <p:cNvSpPr/>
          <p:nvPr/>
        </p:nvSpPr>
        <p:spPr>
          <a:xfrm>
            <a:off x="1119427" y="1628800"/>
            <a:ext cx="482816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Физическая культура и спорт</a:t>
            </a:r>
            <a:endParaRPr lang="ru-RU" dirty="0">
              <a:solidFill>
                <a:srgbClr val="FF0000"/>
              </a:solidFill>
              <a:latin typeface="Times New Roman" pitchFamily="18" charset="0"/>
              <a:ea typeface="Times New Roman"/>
              <a:cs typeface="Times New Roman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115616" y="4005064"/>
            <a:ext cx="770104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Межбюджетные трансферты общего характера </a:t>
            </a:r>
            <a:endParaRPr lang="ru-RU" dirty="0">
              <a:solidFill>
                <a:srgbClr val="FF0000"/>
              </a:solidFill>
              <a:latin typeface="Times New Roman" pitchFamily="18" charset="0"/>
              <a:ea typeface="Times New Roman"/>
              <a:cs typeface="Times New Roman" pitchFamily="18" charset="0"/>
            </a:endParaRPr>
          </a:p>
        </p:txBody>
      </p:sp>
      <p:graphicFrame>
        <p:nvGraphicFramePr>
          <p:cNvPr id="9" name="Таблица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981312096"/>
              </p:ext>
            </p:extLst>
          </p:nvPr>
        </p:nvGraphicFramePr>
        <p:xfrm>
          <a:off x="395536" y="4581128"/>
          <a:ext cx="8424935" cy="167068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88528"/>
                <a:gridCol w="3552326"/>
                <a:gridCol w="1285160"/>
                <a:gridCol w="1213762"/>
                <a:gridCol w="1285159"/>
              </a:tblGrid>
              <a:tr h="741680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Раздел подраздел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Наименование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2023 год  руб</a:t>
                      </a:r>
                      <a:r>
                        <a:rPr lang="ru-RU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.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2024 </a:t>
                      </a:r>
                      <a:r>
                        <a:rPr lang="ru-RU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год </a:t>
                      </a:r>
                      <a:r>
                        <a:rPr lang="ru-RU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</a:t>
                      </a:r>
                      <a:r>
                        <a:rPr lang="ru-RU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руб.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2025</a:t>
                      </a:r>
                      <a:r>
                        <a:rPr lang="ru-RU" sz="1800" b="1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</a:t>
                      </a:r>
                      <a:r>
                        <a:rPr lang="ru-RU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год руб</a:t>
                      </a:r>
                      <a:r>
                        <a:rPr lang="ru-RU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.</a:t>
                      </a:r>
                    </a:p>
                  </a:txBody>
                  <a:tcPr marL="9525" marR="9525" marT="9525" marB="0" anchor="ctr"/>
                </a:tc>
              </a:tr>
              <a:tr h="370840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1403</a:t>
                      </a:r>
                    </a:p>
                  </a:txBody>
                  <a:tcPr marL="9525" marR="9525" marT="9525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Прочие межбюджетные трансферты общего характера</a:t>
                      </a:r>
                    </a:p>
                  </a:txBody>
                  <a:tcPr marL="9525" marR="9525" marT="9525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0" i="0" u="none" strike="noStrike" dirty="0" smtClean="0">
                          <a:solidFill>
                            <a:srgbClr val="C00000"/>
                          </a:solidFill>
                          <a:effectLst/>
                          <a:latin typeface="Arial"/>
                        </a:rPr>
                        <a:t>130 236,75</a:t>
                      </a:r>
                      <a:endParaRPr lang="ru-RU" sz="1800" b="0" i="0" u="none" strike="noStrike" dirty="0">
                        <a:solidFill>
                          <a:srgbClr val="C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0" i="0" u="none" strike="noStrike" dirty="0" smtClean="0">
                          <a:solidFill>
                            <a:srgbClr val="00B050"/>
                          </a:solidFill>
                          <a:effectLst/>
                          <a:latin typeface="Arial"/>
                        </a:rPr>
                        <a:t>130 236,75</a:t>
                      </a:r>
                      <a:endParaRPr lang="ru-RU" sz="1800" b="0" i="0" u="none" strike="noStrike" dirty="0">
                        <a:solidFill>
                          <a:srgbClr val="00B05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0" i="0" u="none" strike="noStrike" dirty="0" smtClean="0">
                          <a:solidFill>
                            <a:srgbClr val="7030A0"/>
                          </a:solidFill>
                          <a:effectLst/>
                          <a:latin typeface="Arial"/>
                        </a:rPr>
                        <a:t>130 236,75</a:t>
                      </a:r>
                      <a:endParaRPr lang="ru-RU" sz="1800" b="0" i="0" u="none" strike="noStrike" dirty="0">
                        <a:solidFill>
                          <a:srgbClr val="7030A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solidFill>
                      <a:schemeClr val="bg2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ИТОГО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i="0" u="none" strike="noStrike" dirty="0" smtClean="0">
                          <a:solidFill>
                            <a:srgbClr val="C00000"/>
                          </a:solidFill>
                          <a:effectLst/>
                          <a:latin typeface="Arial"/>
                        </a:rPr>
                        <a:t>130 236,75</a:t>
                      </a:r>
                      <a:endParaRPr lang="ru-RU" sz="1800" b="1" i="0" u="none" strike="noStrike" dirty="0">
                        <a:solidFill>
                          <a:srgbClr val="C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i="0" u="none" strike="noStrike" dirty="0" smtClean="0">
                          <a:solidFill>
                            <a:srgbClr val="00B050"/>
                          </a:solidFill>
                          <a:effectLst/>
                          <a:latin typeface="Arial"/>
                        </a:rPr>
                        <a:t>130 236,75</a:t>
                      </a:r>
                      <a:endParaRPr lang="ru-RU" sz="1800" b="1" i="0" u="none" strike="noStrike" dirty="0">
                        <a:solidFill>
                          <a:srgbClr val="00B05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i="0" u="none" strike="noStrike" dirty="0" smtClean="0">
                          <a:solidFill>
                            <a:srgbClr val="7030A0"/>
                          </a:solidFill>
                          <a:effectLst/>
                          <a:latin typeface="Arial"/>
                        </a:rPr>
                        <a:t>130 236,75</a:t>
                      </a:r>
                      <a:endParaRPr lang="ru-RU" sz="1800" b="1" i="0" u="none" strike="noStrike" dirty="0">
                        <a:solidFill>
                          <a:srgbClr val="7030A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11810486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99592" y="260648"/>
            <a:ext cx="7704856" cy="1152128"/>
          </a:xfrm>
        </p:spPr>
        <p:txBody>
          <a:bodyPr/>
          <a:lstStyle/>
          <a:p>
            <a:pPr algn="ctr"/>
            <a:r>
              <a:rPr lang="ru-RU" sz="1600" dirty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ПОЯСНИТЕЛЬНАЯ ЗАПИСКА</a:t>
            </a:r>
            <a:br>
              <a:rPr lang="ru-RU" sz="1600" dirty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1600" dirty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к проекту бюджета муниципального образования</a:t>
            </a:r>
            <a:br>
              <a:rPr lang="ru-RU" sz="1600" dirty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1600" dirty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«Полевское сельское поселение» Октябрьского муниципального района ЕАО на </a:t>
            </a:r>
            <a:r>
              <a:rPr lang="ru-RU" sz="1600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2023 </a:t>
            </a:r>
            <a:r>
              <a:rPr lang="ru-RU" sz="1600" dirty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год и плановый период на </a:t>
            </a:r>
            <a:r>
              <a:rPr lang="ru-RU" sz="1600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2024-2025 годов</a:t>
            </a:r>
            <a:endParaRPr lang="ru-RU" sz="16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1187624" y="1484784"/>
            <a:ext cx="7344816" cy="4968552"/>
          </a:xfrm>
        </p:spPr>
        <p:txBody>
          <a:bodyPr>
            <a:normAutofit fontScale="92500"/>
          </a:bodyPr>
          <a:lstStyle/>
          <a:p>
            <a:pPr marL="45720" indent="0" algn="just">
              <a:buNone/>
            </a:pPr>
            <a:r>
              <a:rPr lang="ru-RU" dirty="0"/>
              <a:t>	</a:t>
            </a:r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Проект бюджета муниципального образования «Полевское сельское поселение» на </a:t>
            </a: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2023 </a:t>
            </a:r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год и плановый период на </a:t>
            </a: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2024-20254  </a:t>
            </a:r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годов подготовлен в соответствии с требованиями Бюджетного кодекса РФ, Федерального закона от </a:t>
            </a: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06.10.2003 г. № 131-ФЗ </a:t>
            </a:r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«Об общих принципах организации местного самоуправления в Российской Федерации», областного закона от </a:t>
            </a: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30.09.2005 </a:t>
            </a:r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№ 546-ОЗ «О межбюджетных отношениях в ЕАО</a:t>
            </a: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».</a:t>
            </a:r>
          </a:p>
          <a:p>
            <a:pPr marL="45720" indent="0" algn="just">
              <a:buNone/>
            </a:pP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	При </a:t>
            </a:r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формировании объема налоговых и неналоговых доходов бюджета муниципального образования </a:t>
            </a: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учитывались </a:t>
            </a:r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положения основных направлений налоговой политики РФ на </a:t>
            </a: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2023 </a:t>
            </a:r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год и плановый период на </a:t>
            </a: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2024-2025 </a:t>
            </a:r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годов, а также предполагаемые к принятию изменения в налоговое и бюджетное законодательство и нормативные правовые акты, вступающие в силу с 01 января </a:t>
            </a: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2023 </a:t>
            </a:r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года.</a:t>
            </a:r>
          </a:p>
          <a:p>
            <a:pPr marL="45720" indent="0" algn="just">
              <a:buNone/>
            </a:pP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9518020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5576" y="260648"/>
            <a:ext cx="7776864" cy="864096"/>
          </a:xfrm>
        </p:spPr>
        <p:txBody>
          <a:bodyPr/>
          <a:lstStyle/>
          <a:p>
            <a:pPr algn="ctr"/>
            <a:r>
              <a:rPr lang="ru-RU" sz="1600" dirty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В расчетах прогноза по налоговым доходам учтены следующие основные показатели, характеризующие налоговую базу и влияющие на объем поступления налогов в бюджет муниципального образования:</a:t>
            </a:r>
            <a:br>
              <a:rPr lang="ru-RU" sz="1600" dirty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endParaRPr lang="ru-RU" sz="16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1043608" y="1340768"/>
            <a:ext cx="7632848" cy="4464496"/>
          </a:xfrm>
        </p:spPr>
        <p:txBody>
          <a:bodyPr>
            <a:normAutofit fontScale="85000" lnSpcReduction="20000"/>
          </a:bodyPr>
          <a:lstStyle/>
          <a:p>
            <a:pPr marL="45720" indent="0">
              <a:buNone/>
            </a:pPr>
            <a:r>
              <a:rPr lang="ru-RU" sz="2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 расчетах прогноза по налоговым доходам учтены следующие основные показатели, характеризующие налоговую базу и влияющие на объем поступления налогов в бюджет муниципального образования:</a:t>
            </a:r>
          </a:p>
          <a:p>
            <a:pPr>
              <a:buNone/>
            </a:pP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 по налогу на  доходы  физических  лиц, единому сельскохозяйственному налогу, земельному налогу, налогу на имущество физических лиц учитывалось предложение главного администратора – УФНС России  по ЕАО.  </a:t>
            </a:r>
          </a:p>
          <a:p>
            <a:pPr>
              <a:buNone/>
            </a:pP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>
              <a:buNone/>
            </a:pP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		При расчете прогноза поступления по неналоговым доходам учитывалось предложение главного администратора доходов бюджета муниципального образования.</a:t>
            </a:r>
          </a:p>
          <a:p>
            <a:pPr>
              <a:buNone/>
            </a:pP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		Формирование безвозмездных поступлений осуществлялось в соответствии с проектом областного бюджета на 2023 год и плановый период 2024 и 2025 годов</a:t>
            </a:r>
            <a:r>
              <a:rPr lang="ru-RU" sz="23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xmlns="" val="258642369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3608" y="188640"/>
            <a:ext cx="7416824" cy="1143000"/>
          </a:xfrm>
        </p:spPr>
        <p:txBody>
          <a:bodyPr/>
          <a:lstStyle/>
          <a:p>
            <a:pPr marL="0" indent="0" algn="ctr">
              <a:buNone/>
            </a:pPr>
            <a:r>
              <a:rPr lang="ru-RU" sz="1600" dirty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Определение объемов бюджетных ассигнований на </a:t>
            </a:r>
            <a:r>
              <a:rPr lang="ru-RU" sz="1600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2023 </a:t>
            </a:r>
            <a:r>
              <a:rPr lang="ru-RU" sz="1600" dirty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год и на плановый период </a:t>
            </a:r>
            <a:r>
              <a:rPr lang="ru-RU" sz="1600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2023 </a:t>
            </a:r>
            <a:r>
              <a:rPr lang="ru-RU" sz="1600" dirty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и </a:t>
            </a:r>
            <a:r>
              <a:rPr lang="ru-RU" sz="1600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2024 </a:t>
            </a:r>
            <a:r>
              <a:rPr lang="ru-RU" sz="1600" dirty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годов осуществлено на основе утвержденных бюджетных ассигнований по состоянию на </a:t>
            </a:r>
            <a:r>
              <a:rPr lang="ru-RU" sz="1600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01.11.2022:</a:t>
            </a:r>
            <a:r>
              <a:rPr lang="ru-RU" sz="1600" dirty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600" dirty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endParaRPr lang="ru-RU" sz="16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899592" y="1124744"/>
            <a:ext cx="7632848" cy="4536504"/>
          </a:xfrm>
        </p:spPr>
        <p:txBody>
          <a:bodyPr>
            <a:noAutofit/>
          </a:bodyPr>
          <a:lstStyle/>
          <a:p>
            <a:pPr marL="45720" indent="0" algn="just">
              <a:buNone/>
            </a:pPr>
            <a:r>
              <a:rPr lang="ru-RU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 выполнения целевых показателей по заработной плате отдельных категорий работников бюджетной сферы в соответствии с указами Президента РФ и повышением минимального размера оплаты труда работникам учреждений по фонду оплаты труда в муниципальных учреждениях;</a:t>
            </a:r>
          </a:p>
          <a:p>
            <a:pPr marL="45720" indent="0" algn="just">
              <a:buNone/>
            </a:pPr>
            <a:r>
              <a:rPr lang="ru-RU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 бюджетные ассигнования на оплату коммунальных услуг на </a:t>
            </a: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2023 </a:t>
            </a:r>
            <a:r>
              <a:rPr lang="ru-RU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год учтены с учетом индексации 3,6%. </a:t>
            </a:r>
          </a:p>
          <a:p>
            <a:pPr marL="45720" indent="0" algn="just">
              <a:buNone/>
            </a:pP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	В </a:t>
            </a:r>
            <a:r>
              <a:rPr lang="ru-RU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целях обеспечения сбалансированности бюджета муниципального образования  в условиях предоставления финансовой помощи  из областного бюджета исходя из его возможности бюджетные ассигнования предусмотрены на уровне фактического исполнения бюджета по состоянию на </a:t>
            </a: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01.11.2022 </a:t>
            </a:r>
            <a:r>
              <a:rPr lang="ru-RU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года. </a:t>
            </a:r>
          </a:p>
          <a:p>
            <a:pPr marL="45720" indent="0" algn="just">
              <a:buNone/>
            </a:pPr>
            <a:endParaRPr lang="ru-RU" sz="2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44292361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899592" y="404664"/>
            <a:ext cx="7632848" cy="5184576"/>
          </a:xfrm>
        </p:spPr>
        <p:txBody>
          <a:bodyPr>
            <a:noAutofit/>
          </a:bodyPr>
          <a:lstStyle/>
          <a:p>
            <a:pPr algn="just">
              <a:buNone/>
            </a:pP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		Планирование </a:t>
            </a:r>
            <a:r>
              <a:rPr lang="ru-RU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бюджетных ассигнований на </a:t>
            </a: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2023 </a:t>
            </a:r>
            <a:r>
              <a:rPr lang="ru-RU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год осуществлялось программно-целевым методом  на основе муниципальных программ Полевского сельского поселения и уточненных показателей  решения Собрания депутатов  «О бюджете муниципального образования «Полевское сельское поселение» Еврейской автономной области на  </a:t>
            </a: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2022 год </a:t>
            </a:r>
            <a:r>
              <a:rPr lang="ru-RU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и плановый период </a:t>
            </a: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2023-2024 </a:t>
            </a:r>
            <a:r>
              <a:rPr lang="ru-RU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годов». </a:t>
            </a:r>
          </a:p>
          <a:p>
            <a:pPr algn="just">
              <a:buNone/>
            </a:pP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		Формирование </a:t>
            </a:r>
            <a:r>
              <a:rPr lang="ru-RU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объема и структуры расходов бюджета муниципального образования на  </a:t>
            </a: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2023 </a:t>
            </a:r>
            <a:r>
              <a:rPr lang="ru-RU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год осуществлялось  с учетом:</a:t>
            </a:r>
          </a:p>
          <a:p>
            <a:pPr algn="just"/>
            <a:r>
              <a:rPr lang="ru-RU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 распределения бюджетных ассигнований по разделам, подразделам, целевым статьям (муниципальным программам и непрограммным направлениям деятельности), группам (группам и подгруппам) видов расходов  бюджета и ведомственной структуры расходов бюджета муниципального образования по главным распорядителям бюджетных </a:t>
            </a: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средств.</a:t>
            </a:r>
            <a:endParaRPr lang="ru-RU" sz="2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45720" indent="0" algn="just">
              <a:buNone/>
            </a:pPr>
            <a:endParaRPr lang="ru-RU" sz="2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79179675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42976" y="428604"/>
            <a:ext cx="7893520" cy="642942"/>
          </a:xfrm>
        </p:spPr>
        <p:txBody>
          <a:bodyPr>
            <a:normAutofit/>
          </a:bodyPr>
          <a:lstStyle/>
          <a:p>
            <a:pPr algn="ctr"/>
            <a:r>
              <a:rPr lang="ru-RU" sz="3600" dirty="0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Основные понятия и термины</a:t>
            </a:r>
            <a:endParaRPr lang="ru-RU" sz="3600" dirty="0">
              <a:solidFill>
                <a:schemeClr val="accent3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3"/>
          </p:nvPr>
        </p:nvSpPr>
        <p:spPr>
          <a:xfrm>
            <a:off x="1071538" y="1214422"/>
            <a:ext cx="7398062" cy="1612764"/>
          </a:xfrm>
        </p:spPr>
        <p:txBody>
          <a:bodyPr>
            <a:normAutofit/>
          </a:bodyPr>
          <a:lstStyle/>
          <a:p>
            <a:pPr algn="just">
              <a:buNone/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	Бюджет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- это форма образования и расходования денежных средств, предназначенных для финансового обеспечения задач и функций государства и местного самоуправления.</a:t>
            </a:r>
          </a:p>
          <a:p>
            <a:pPr>
              <a:buNone/>
            </a:pPr>
            <a:endParaRPr lang="ru-RU" dirty="0"/>
          </a:p>
        </p:txBody>
      </p:sp>
      <p:pic>
        <p:nvPicPr>
          <p:cNvPr id="4" name="Рисунок 3" descr="c1ca28e4dcd1db95f436b527c04cf64d_XL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428860" y="3143248"/>
            <a:ext cx="4500594" cy="3000396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332656"/>
            <a:ext cx="7920880" cy="1143000"/>
          </a:xfrm>
        </p:spPr>
        <p:txBody>
          <a:bodyPr>
            <a:normAutofit fontScale="90000"/>
          </a:bodyPr>
          <a:lstStyle/>
          <a:p>
            <a:pPr algn="ctr">
              <a:lnSpc>
                <a:spcPct val="90000"/>
              </a:lnSpc>
            </a:pPr>
            <a:r>
              <a:rPr lang="ru-RU" sz="31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Уважаемые жители Полевского сельского поселения!</a:t>
            </a:r>
            <a:br>
              <a:rPr lang="ru-RU" sz="31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44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4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100" b="1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100" b="1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100" b="1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100" b="1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44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4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395536" y="1340768"/>
            <a:ext cx="8352928" cy="3888432"/>
          </a:xfrm>
        </p:spPr>
        <p:txBody>
          <a:bodyPr>
            <a:noAutofit/>
          </a:bodyPr>
          <a:lstStyle/>
          <a:p>
            <a:pPr marL="0" indent="0" algn="just">
              <a:spcBef>
                <a:spcPts val="0"/>
              </a:spcBef>
              <a:buNone/>
              <a:defRPr/>
            </a:pPr>
            <a:r>
              <a:rPr lang="ru-RU" sz="18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	П</a:t>
            </a:r>
            <a:r>
              <a:rPr lang="ru-RU" sz="18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редставленная </a:t>
            </a:r>
            <a:r>
              <a:rPr lang="ru-RU" sz="18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информация предназначена для </a:t>
            </a:r>
            <a:r>
              <a:rPr lang="ru-RU" sz="18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широкого круга</a:t>
            </a:r>
          </a:p>
          <a:p>
            <a:pPr marL="0" indent="0" algn="just">
              <a:spcBef>
                <a:spcPts val="0"/>
              </a:spcBef>
              <a:buNone/>
              <a:defRPr/>
            </a:pPr>
            <a:r>
              <a:rPr lang="ru-RU" sz="18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пользователей </a:t>
            </a:r>
            <a:r>
              <a:rPr lang="ru-RU" sz="18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и будет интересна и полезна как студентам, педагогам, </a:t>
            </a:r>
            <a:endParaRPr lang="ru-RU" sz="1800" b="1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spcBef>
                <a:spcPts val="0"/>
              </a:spcBef>
              <a:buNone/>
              <a:defRPr/>
            </a:pPr>
            <a:r>
              <a:rPr lang="ru-RU" sz="18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врачам</a:t>
            </a:r>
            <a:r>
              <a:rPr lang="ru-RU" sz="18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, молодым семьям, так и пенсионерам и другим категориям </a:t>
            </a:r>
            <a:endParaRPr lang="ru-RU" sz="1800" b="1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spcBef>
                <a:spcPts val="0"/>
              </a:spcBef>
              <a:buNone/>
              <a:defRPr/>
            </a:pPr>
            <a:r>
              <a:rPr lang="ru-RU" sz="18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населения</a:t>
            </a:r>
            <a:r>
              <a:rPr lang="ru-RU" sz="18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, так как бюджет </a:t>
            </a:r>
            <a:r>
              <a:rPr lang="ru-RU" sz="18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муниципального образования затрагивает </a:t>
            </a:r>
            <a:r>
              <a:rPr lang="ru-RU" sz="18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интересы </a:t>
            </a:r>
            <a:r>
              <a:rPr lang="ru-RU" sz="18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каждого </a:t>
            </a:r>
            <a:r>
              <a:rPr lang="ru-RU" sz="18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жителя </a:t>
            </a:r>
            <a:r>
              <a:rPr lang="ru-RU" sz="18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Полевского сельского поселения.</a:t>
            </a:r>
            <a:endParaRPr lang="ru-RU" sz="18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spcBef>
                <a:spcPts val="0"/>
              </a:spcBef>
              <a:buNone/>
              <a:defRPr/>
            </a:pPr>
            <a:r>
              <a:rPr lang="ru-RU" sz="18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               Граждане – и как  налогоплательщики, и как </a:t>
            </a:r>
            <a:r>
              <a:rPr lang="ru-RU" sz="18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потребители</a:t>
            </a:r>
          </a:p>
          <a:p>
            <a:pPr marL="0" indent="0" algn="just">
              <a:spcBef>
                <a:spcPts val="0"/>
              </a:spcBef>
              <a:buNone/>
              <a:defRPr/>
            </a:pPr>
            <a:r>
              <a:rPr lang="ru-RU" sz="18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общественных благ – должны быть уверены в том, что передаваемые </a:t>
            </a:r>
            <a:r>
              <a:rPr lang="ru-RU" sz="18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ими</a:t>
            </a:r>
          </a:p>
          <a:p>
            <a:pPr marL="0" indent="0" algn="just">
              <a:spcBef>
                <a:spcPts val="0"/>
              </a:spcBef>
              <a:buNone/>
              <a:defRPr/>
            </a:pPr>
            <a:r>
              <a:rPr lang="ru-RU" sz="18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в распоряжение государства средства используются прозрачно </a:t>
            </a:r>
            <a:r>
              <a:rPr lang="ru-RU" sz="18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и эффективно</a:t>
            </a:r>
            <a:r>
              <a:rPr lang="ru-RU" sz="18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, просят конкретные результаты как для общества в </a:t>
            </a:r>
            <a:r>
              <a:rPr lang="ru-RU" sz="18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целом, так </a:t>
            </a:r>
            <a:r>
              <a:rPr lang="ru-RU" sz="18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и для каждой семьи, для каждого человека</a:t>
            </a:r>
            <a:r>
              <a:rPr lang="ru-RU" sz="18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0" indent="0" algn="just">
              <a:spcBef>
                <a:spcPts val="0"/>
              </a:spcBef>
              <a:buNone/>
              <a:defRPr/>
            </a:pPr>
            <a:r>
              <a:rPr lang="ru-RU" sz="18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	Мы </a:t>
            </a:r>
            <a:r>
              <a:rPr lang="ru-RU" sz="18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постарались в доступной и понятной для граждан форме показать основные параметры бюджета муниципального </a:t>
            </a:r>
            <a:r>
              <a:rPr lang="ru-RU" sz="18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образования «Полевское сельское поселение»</a:t>
            </a:r>
            <a:endParaRPr lang="ru-RU" sz="18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1800" b="1" dirty="0">
              <a:solidFill>
                <a:srgbClr val="002060"/>
              </a:solidFill>
            </a:endParaRPr>
          </a:p>
        </p:txBody>
      </p:sp>
      <p:sp>
        <p:nvSpPr>
          <p:cNvPr id="4" name="CustomShape 1"/>
          <p:cNvSpPr/>
          <p:nvPr/>
        </p:nvSpPr>
        <p:spPr>
          <a:xfrm>
            <a:off x="1331640" y="5229200"/>
            <a:ext cx="6785645" cy="1368152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/>
          <a:lstStyle/>
          <a:p>
            <a:pPr algn="ctr"/>
            <a:r>
              <a:rPr lang="ru-RU" sz="3600" dirty="0">
                <a:solidFill>
                  <a:srgbClr val="C00000"/>
                </a:solidFill>
                <a:latin typeface="Constantia" pitchFamily="18" charset="0"/>
              </a:rPr>
              <a:t>Спасибо </a:t>
            </a:r>
            <a:endParaRPr lang="ru-RU" sz="3600" dirty="0">
              <a:solidFill>
                <a:srgbClr val="C00000"/>
              </a:solidFill>
              <a:latin typeface="Arial" charset="0"/>
            </a:endParaRPr>
          </a:p>
          <a:p>
            <a:pPr algn="ctr"/>
            <a:r>
              <a:rPr lang="ru-RU" sz="3600" dirty="0">
                <a:solidFill>
                  <a:srgbClr val="C00000"/>
                </a:solidFill>
                <a:latin typeface="Constantia" pitchFamily="18" charset="0"/>
              </a:rPr>
              <a:t>за внимание!!!</a:t>
            </a:r>
            <a:endParaRPr lang="ru-RU" sz="3600" dirty="0">
              <a:solidFill>
                <a:srgbClr val="C00000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00984291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 descr="http://wallpapers.clipartmania.ru/uploads/gallery/main/12/hi-definition-vector-wide.jpg"/>
          <p:cNvPicPr>
            <a:picLocks noGrp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 bwMode="auto">
          <a:xfrm>
            <a:off x="1563760" y="731838"/>
            <a:ext cx="5559280" cy="347503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xmlns="" val="318827371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755576" y="428604"/>
            <a:ext cx="8280920" cy="642942"/>
          </a:xfrm>
        </p:spPr>
        <p:txBody>
          <a:bodyPr>
            <a:normAutofit/>
          </a:bodyPr>
          <a:lstStyle/>
          <a:p>
            <a:pPr algn="ctr"/>
            <a:r>
              <a:rPr lang="ru-RU" sz="3600" dirty="0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Основные понятия и термины</a:t>
            </a:r>
            <a:endParaRPr lang="ru-RU" sz="3600" dirty="0">
              <a:solidFill>
                <a:schemeClr val="accent3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Содержимое 2"/>
          <p:cNvSpPr>
            <a:spLocks noGrp="1"/>
          </p:cNvSpPr>
          <p:nvPr>
            <p:ph sz="quarter" idx="13"/>
          </p:nvPr>
        </p:nvSpPr>
        <p:spPr>
          <a:xfrm>
            <a:off x="1259632" y="1628800"/>
            <a:ext cx="7674056" cy="720080"/>
          </a:xfrm>
        </p:spPr>
        <p:txBody>
          <a:bodyPr>
            <a:normAutofit/>
          </a:bodyPr>
          <a:lstStyle/>
          <a:p>
            <a:pPr algn="ctr" eaLnBrk="1" hangingPunct="1">
              <a:buFont typeface="Wingdings 2" pitchFamily="18" charset="2"/>
              <a:buNone/>
            </a:pP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Межбюджетные трансферты 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– это денежные средства, перечисляемые из одного бюджета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бюджетной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системы Российской Федерации другому.</a:t>
            </a:r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34397799"/>
              </p:ext>
            </p:extLst>
          </p:nvPr>
        </p:nvGraphicFramePr>
        <p:xfrm>
          <a:off x="971600" y="2564903"/>
          <a:ext cx="7776864" cy="363952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888432"/>
                <a:gridCol w="3888432"/>
              </a:tblGrid>
              <a:tr h="536826">
                <a:tc>
                  <a:txBody>
                    <a:bodyPr/>
                    <a:lstStyle/>
                    <a:p>
                      <a:r>
                        <a:rPr lang="ru-RU" sz="1800" dirty="0" smtClean="0"/>
                        <a:t>Виды межбюджетных трансфертов</a:t>
                      </a:r>
                      <a:endParaRPr lang="ru-RU" sz="1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/>
                        <a:t>Определение </a:t>
                      </a:r>
                      <a:endParaRPr lang="ru-RU" sz="1800" dirty="0"/>
                    </a:p>
                  </a:txBody>
                  <a:tcPr anchor="ctr"/>
                </a:tc>
              </a:tr>
              <a:tr h="888285">
                <a:tc>
                  <a:txBody>
                    <a:bodyPr/>
                    <a:lstStyle/>
                    <a:p>
                      <a:pPr algn="l"/>
                      <a:r>
                        <a:rPr lang="ru-RU" sz="18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Дотации (от лат. «</a:t>
                      </a:r>
                      <a:r>
                        <a:rPr lang="en-US" sz="1800" b="1" dirty="0" err="1" smtClean="0">
                          <a:latin typeface="Times New Roman" pitchFamily="18" charset="0"/>
                          <a:cs typeface="Times New Roman" pitchFamily="18" charset="0"/>
                        </a:rPr>
                        <a:t>Dotatio</a:t>
                      </a:r>
                      <a:r>
                        <a:rPr lang="ru-RU" sz="1800" b="1" dirty="0" smtClean="0">
                          <a:latin typeface="Times New Roman" pitchFamily="18" charset="0"/>
                          <a:cs typeface="Times New Roman" pitchFamily="18" charset="0"/>
                        </a:rPr>
                        <a:t>» – дар, пожертвование)</a:t>
                      </a:r>
                      <a:endParaRPr lang="ru-RU" sz="18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Предоставляются</a:t>
                      </a:r>
                      <a:r>
                        <a:rPr lang="ru-RU" sz="18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без определения конкретной цели их использования</a:t>
                      </a:r>
                      <a:endParaRPr lang="ru-RU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</a:tr>
              <a:tr h="1017937">
                <a:tc>
                  <a:txBody>
                    <a:bodyPr/>
                    <a:lstStyle/>
                    <a:p>
                      <a:pPr algn="l"/>
                      <a:r>
                        <a:rPr lang="ru-RU" sz="1800" b="1" dirty="0" smtClean="0">
                          <a:latin typeface="Times New Roman" pitchFamily="18" charset="0"/>
                          <a:cs typeface="Times New Roman" pitchFamily="18" charset="0"/>
                        </a:rPr>
                        <a:t>Субвенции (от лат. «</a:t>
                      </a:r>
                      <a:r>
                        <a:rPr lang="en-US" sz="1800" b="1" dirty="0" err="1" smtClean="0">
                          <a:latin typeface="Times New Roman" pitchFamily="18" charset="0"/>
                          <a:cs typeface="Times New Roman" pitchFamily="18" charset="0"/>
                        </a:rPr>
                        <a:t>Subvenire</a:t>
                      </a:r>
                      <a:r>
                        <a:rPr lang="ru-RU" sz="1800" b="1" dirty="0" smtClean="0">
                          <a:latin typeface="Times New Roman" pitchFamily="18" charset="0"/>
                          <a:cs typeface="Times New Roman" pitchFamily="18" charset="0"/>
                        </a:rPr>
                        <a:t>» – приходить на помощь)</a:t>
                      </a:r>
                      <a:endParaRPr lang="ru-RU" sz="18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Предоставляются на финансирование «переданных» другим публично-правовым образованиям полномочий</a:t>
                      </a:r>
                      <a:endParaRPr lang="ru-RU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</a:tr>
              <a:tr h="1093225">
                <a:tc>
                  <a:txBody>
                    <a:bodyPr/>
                    <a:lstStyle/>
                    <a:p>
                      <a:r>
                        <a:rPr lang="ru-RU" sz="1800" b="1" dirty="0" smtClean="0">
                          <a:latin typeface="Times New Roman" pitchFamily="18" charset="0"/>
                          <a:cs typeface="Times New Roman" pitchFamily="18" charset="0"/>
                        </a:rPr>
                        <a:t>Субсидии (от лат. «</a:t>
                      </a:r>
                      <a:r>
                        <a:rPr lang="en-US" sz="1800" b="1" dirty="0" err="1" smtClean="0">
                          <a:latin typeface="Times New Roman" pitchFamily="18" charset="0"/>
                          <a:cs typeface="Times New Roman" pitchFamily="18" charset="0"/>
                        </a:rPr>
                        <a:t>Subsidium</a:t>
                      </a:r>
                      <a:r>
                        <a:rPr lang="ru-RU" sz="1800" b="1" dirty="0" smtClean="0">
                          <a:latin typeface="Times New Roman" pitchFamily="18" charset="0"/>
                          <a:cs typeface="Times New Roman" pitchFamily="18" charset="0"/>
                        </a:rPr>
                        <a:t>» - поддержка)</a:t>
                      </a:r>
                      <a:endParaRPr lang="ru-RU" sz="18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Предоставляются на условиях долевого софинансирования расходов других бюджетов</a:t>
                      </a:r>
                      <a:endParaRPr lang="ru-RU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8" name="Прямоугольник 7"/>
          <p:cNvSpPr/>
          <p:nvPr/>
        </p:nvSpPr>
        <p:spPr>
          <a:xfrm>
            <a:off x="1187624" y="1124745"/>
            <a:ext cx="770485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Межбюджетные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трансферты – основной вид безвозмездных перечислений</a:t>
            </a:r>
            <a:endParaRPr lang="ru-RU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1" name="TextShape 2"/>
          <p:cNvSpPr txBox="1"/>
          <p:nvPr/>
        </p:nvSpPr>
        <p:spPr>
          <a:xfrm>
            <a:off x="1403648" y="980729"/>
            <a:ext cx="7128792" cy="72008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spc="-1" dirty="0" smtClean="0">
                <a:uFill>
                  <a:solidFill>
                    <a:srgbClr val="FFFFFF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Бюджетный процесс </a:t>
            </a:r>
            <a:r>
              <a:rPr lang="ru-RU" sz="1600" spc="-1" dirty="0" smtClean="0">
                <a:uFill>
                  <a:solidFill>
                    <a:srgbClr val="FFFFFF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представляет </a:t>
            </a:r>
            <a:r>
              <a:rPr lang="ru-RU" sz="1600" spc="-1" dirty="0">
                <a:uFill>
                  <a:solidFill>
                    <a:srgbClr val="FFFFFF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собой деятельность по составлению проекта бюджета, его рассмотрению, утверждению, исполнению, составлению отчета об исполнении и его утверждению.</a:t>
            </a:r>
            <a:endParaRPr lang="ru-RU" sz="2600" spc="-1" dirty="0">
              <a:uFill>
                <a:solidFill>
                  <a:srgbClr val="FFFFFF"/>
                </a:solidFill>
              </a:u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92" name="CustomShape 3"/>
          <p:cNvSpPr/>
          <p:nvPr/>
        </p:nvSpPr>
        <p:spPr>
          <a:xfrm>
            <a:off x="2843808" y="1916832"/>
            <a:ext cx="4032448" cy="504056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15840">
            <a:solidFill>
              <a:schemeClr val="accent5">
                <a:lumMod val="75000"/>
              </a:schemeClr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spc="-1" dirty="0">
                <a:solidFill>
                  <a:srgbClr val="7030A0"/>
                </a:solidFill>
                <a:uFill>
                  <a:solidFill>
                    <a:srgbClr val="FFFFFF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СТАДИИ БЮДЖЕТНОГО ПРОЦЕССА</a:t>
            </a:r>
            <a:endParaRPr lang="ru-RU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93" name="CustomShape 4"/>
          <p:cNvSpPr/>
          <p:nvPr/>
        </p:nvSpPr>
        <p:spPr>
          <a:xfrm>
            <a:off x="1494235" y="3140968"/>
            <a:ext cx="1133549" cy="1368152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15840">
            <a:solidFill>
              <a:schemeClr val="accent5">
                <a:lumMod val="75000"/>
              </a:schemeClr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spc="-1" dirty="0">
                <a:solidFill>
                  <a:srgbClr val="7030A0"/>
                </a:solidFill>
                <a:uFill>
                  <a:solidFill>
                    <a:srgbClr val="FFFFFF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1. Разработка проекта бюджета</a:t>
            </a:r>
            <a:endParaRPr lang="ru-RU" sz="1400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94" name="CustomShape 5"/>
          <p:cNvSpPr/>
          <p:nvPr/>
        </p:nvSpPr>
        <p:spPr>
          <a:xfrm>
            <a:off x="2771800" y="3140968"/>
            <a:ext cx="1296144" cy="1368152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15840">
            <a:solidFill>
              <a:schemeClr val="accent5">
                <a:lumMod val="75000"/>
              </a:schemeClr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spc="-1" dirty="0">
                <a:solidFill>
                  <a:srgbClr val="7030A0"/>
                </a:solidFill>
                <a:uFill>
                  <a:solidFill>
                    <a:srgbClr val="FFFFFF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2. Рассмотрение проекта бюджета</a:t>
            </a:r>
            <a:endParaRPr lang="ru-RU" sz="1400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95" name="CustomShape 6"/>
          <p:cNvSpPr/>
          <p:nvPr/>
        </p:nvSpPr>
        <p:spPr>
          <a:xfrm>
            <a:off x="4211960" y="3140968"/>
            <a:ext cx="1296144" cy="1368152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15840">
            <a:solidFill>
              <a:schemeClr val="accent5">
                <a:lumMod val="75000"/>
              </a:schemeClr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spc="-1" dirty="0">
                <a:solidFill>
                  <a:srgbClr val="7030A0"/>
                </a:solidFill>
                <a:uFill>
                  <a:solidFill>
                    <a:srgbClr val="FFFFFF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3. Утверждение проекта бюджета</a:t>
            </a:r>
            <a:endParaRPr lang="ru-RU" sz="1400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96" name="CustomShape 7"/>
          <p:cNvSpPr/>
          <p:nvPr/>
        </p:nvSpPr>
        <p:spPr>
          <a:xfrm>
            <a:off x="5652120" y="3140968"/>
            <a:ext cx="1224136" cy="1368152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15840">
            <a:solidFill>
              <a:schemeClr val="accent5">
                <a:lumMod val="75000"/>
              </a:schemeClr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spc="-1" dirty="0">
                <a:solidFill>
                  <a:srgbClr val="7030A0"/>
                </a:solidFill>
                <a:uFill>
                  <a:solidFill>
                    <a:srgbClr val="FFFFFF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4. Исполнение бюджета</a:t>
            </a:r>
            <a:endParaRPr lang="ru-RU" sz="1400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97" name="CustomShape 8"/>
          <p:cNvSpPr/>
          <p:nvPr/>
        </p:nvSpPr>
        <p:spPr>
          <a:xfrm>
            <a:off x="7092280" y="3140968"/>
            <a:ext cx="1440159" cy="1368152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15840">
            <a:solidFill>
              <a:schemeClr val="accent5">
                <a:lumMod val="75000"/>
              </a:schemeClr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spc="-1" dirty="0">
                <a:solidFill>
                  <a:srgbClr val="7030A0"/>
                </a:solidFill>
                <a:uFill>
                  <a:solidFill>
                    <a:srgbClr val="FFFFFF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5. </a:t>
            </a:r>
            <a:endParaRPr lang="en-US" sz="1400" b="1" spc="-1" dirty="0" smtClean="0">
              <a:solidFill>
                <a:srgbClr val="7030A0"/>
              </a:solidFill>
              <a:uFill>
                <a:solidFill>
                  <a:srgbClr val="FFFFFF"/>
                </a:solidFill>
              </a:u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spc="-1" dirty="0" smtClean="0">
                <a:solidFill>
                  <a:srgbClr val="7030A0"/>
                </a:solidFill>
                <a:uFill>
                  <a:solidFill>
                    <a:srgbClr val="FFFFFF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Рассмотрение </a:t>
            </a:r>
            <a:r>
              <a:rPr lang="ru-RU" sz="1400" b="1" spc="-1" dirty="0">
                <a:solidFill>
                  <a:srgbClr val="7030A0"/>
                </a:solidFill>
                <a:uFill>
                  <a:solidFill>
                    <a:srgbClr val="FFFFFF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и утверждение отчета об исполнении бюджета</a:t>
            </a:r>
            <a:endParaRPr lang="ru-RU" sz="1400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98" name="Line 9"/>
          <p:cNvSpPr/>
          <p:nvPr/>
        </p:nvSpPr>
        <p:spPr>
          <a:xfrm>
            <a:off x="4644008" y="2420888"/>
            <a:ext cx="0" cy="359792"/>
          </a:xfrm>
          <a:prstGeom prst="line">
            <a:avLst/>
          </a:prstGeom>
          <a:ln w="15840">
            <a:solidFill>
              <a:schemeClr val="accent5">
                <a:lumMod val="75000"/>
              </a:schemeClr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99" name="Line 10"/>
          <p:cNvSpPr/>
          <p:nvPr/>
        </p:nvSpPr>
        <p:spPr>
          <a:xfrm>
            <a:off x="1835696" y="2780928"/>
            <a:ext cx="5976000" cy="0"/>
          </a:xfrm>
          <a:prstGeom prst="line">
            <a:avLst/>
          </a:prstGeom>
          <a:ln w="15840">
            <a:solidFill>
              <a:schemeClr val="accent5">
                <a:lumMod val="75000"/>
              </a:schemeClr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00" name="Line 11"/>
          <p:cNvSpPr/>
          <p:nvPr/>
        </p:nvSpPr>
        <p:spPr>
          <a:xfrm>
            <a:off x="1835696" y="2780928"/>
            <a:ext cx="0" cy="358775"/>
          </a:xfrm>
          <a:prstGeom prst="line">
            <a:avLst/>
          </a:prstGeom>
          <a:ln w="15840">
            <a:solidFill>
              <a:schemeClr val="accent5">
                <a:lumMod val="75000"/>
              </a:schemeClr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01" name="Line 12"/>
          <p:cNvSpPr/>
          <p:nvPr/>
        </p:nvSpPr>
        <p:spPr>
          <a:xfrm>
            <a:off x="3419872" y="2780928"/>
            <a:ext cx="0" cy="358775"/>
          </a:xfrm>
          <a:prstGeom prst="line">
            <a:avLst/>
          </a:prstGeom>
          <a:ln w="15840">
            <a:solidFill>
              <a:schemeClr val="accent5">
                <a:lumMod val="75000"/>
              </a:schemeClr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02" name="Line 13"/>
          <p:cNvSpPr/>
          <p:nvPr/>
        </p:nvSpPr>
        <p:spPr>
          <a:xfrm>
            <a:off x="4860032" y="2780928"/>
            <a:ext cx="0" cy="358775"/>
          </a:xfrm>
          <a:prstGeom prst="line">
            <a:avLst/>
          </a:prstGeom>
          <a:ln w="15840">
            <a:solidFill>
              <a:schemeClr val="accent5">
                <a:lumMod val="75000"/>
              </a:schemeClr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03" name="Line 14"/>
          <p:cNvSpPr/>
          <p:nvPr/>
        </p:nvSpPr>
        <p:spPr>
          <a:xfrm>
            <a:off x="6228184" y="2780928"/>
            <a:ext cx="0" cy="358775"/>
          </a:xfrm>
          <a:prstGeom prst="line">
            <a:avLst/>
          </a:prstGeom>
          <a:ln w="15840">
            <a:solidFill>
              <a:schemeClr val="accent5">
                <a:lumMod val="75000"/>
              </a:schemeClr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04" name="Line 15"/>
          <p:cNvSpPr/>
          <p:nvPr/>
        </p:nvSpPr>
        <p:spPr>
          <a:xfrm>
            <a:off x="7812360" y="2780928"/>
            <a:ext cx="0" cy="358775"/>
          </a:xfrm>
          <a:prstGeom prst="line">
            <a:avLst/>
          </a:prstGeom>
          <a:ln w="15840">
            <a:solidFill>
              <a:schemeClr val="accent5">
                <a:lumMod val="75000"/>
              </a:schemeClr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05" name="Line 16"/>
          <p:cNvSpPr/>
          <p:nvPr/>
        </p:nvSpPr>
        <p:spPr>
          <a:xfrm>
            <a:off x="5580112" y="4941168"/>
            <a:ext cx="1296000" cy="0"/>
          </a:xfrm>
          <a:prstGeom prst="line">
            <a:avLst/>
          </a:prstGeom>
          <a:ln w="15840">
            <a:solidFill>
              <a:schemeClr val="accent5">
                <a:lumMod val="75000"/>
              </a:schemeClr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06" name="Line 17"/>
          <p:cNvSpPr/>
          <p:nvPr/>
        </p:nvSpPr>
        <p:spPr>
          <a:xfrm flipV="1">
            <a:off x="5580112" y="4581128"/>
            <a:ext cx="0" cy="360363"/>
          </a:xfrm>
          <a:prstGeom prst="line">
            <a:avLst/>
          </a:prstGeom>
          <a:ln w="15840">
            <a:solidFill>
              <a:schemeClr val="accent5">
                <a:lumMod val="75000"/>
              </a:schemeClr>
            </a:solidFill>
            <a:round/>
            <a:tailEnd type="stealth" w="lg" len="lg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07" name="Line 18"/>
          <p:cNvSpPr/>
          <p:nvPr/>
        </p:nvSpPr>
        <p:spPr>
          <a:xfrm flipV="1">
            <a:off x="6876256" y="4581128"/>
            <a:ext cx="0" cy="360363"/>
          </a:xfrm>
          <a:prstGeom prst="line">
            <a:avLst/>
          </a:prstGeom>
          <a:ln w="15840">
            <a:solidFill>
              <a:schemeClr val="accent5">
                <a:lumMod val="75000"/>
              </a:schemeClr>
            </a:solidFill>
            <a:round/>
            <a:tailEnd type="stealth" w="lg" len="lg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08" name="CustomShape 19"/>
          <p:cNvSpPr/>
          <p:nvPr/>
        </p:nvSpPr>
        <p:spPr>
          <a:xfrm>
            <a:off x="5508104" y="5085184"/>
            <a:ext cx="1440160" cy="36004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15840">
            <a:solidFill>
              <a:schemeClr val="accent5">
                <a:lumMod val="75000"/>
              </a:schemeClr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i="1" spc="-1" dirty="0">
                <a:solidFill>
                  <a:srgbClr val="7030A0"/>
                </a:solidFill>
                <a:uFill>
                  <a:solidFill>
                    <a:srgbClr val="FFFFFF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Бюджетный год</a:t>
            </a:r>
            <a:endParaRPr lang="ru-RU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09" name="Line 20"/>
          <p:cNvSpPr/>
          <p:nvPr/>
        </p:nvSpPr>
        <p:spPr>
          <a:xfrm>
            <a:off x="1331640" y="6165304"/>
            <a:ext cx="7128000" cy="0"/>
          </a:xfrm>
          <a:prstGeom prst="line">
            <a:avLst/>
          </a:prstGeom>
          <a:ln w="15840">
            <a:solidFill>
              <a:schemeClr val="accent5">
                <a:lumMod val="75000"/>
              </a:schemeClr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10" name="Line 21"/>
          <p:cNvSpPr/>
          <p:nvPr/>
        </p:nvSpPr>
        <p:spPr>
          <a:xfrm flipV="1">
            <a:off x="1331640" y="5805264"/>
            <a:ext cx="0" cy="360362"/>
          </a:xfrm>
          <a:prstGeom prst="line">
            <a:avLst/>
          </a:prstGeom>
          <a:ln w="15840">
            <a:solidFill>
              <a:schemeClr val="accent5">
                <a:lumMod val="75000"/>
              </a:schemeClr>
            </a:solidFill>
            <a:round/>
            <a:tailEnd type="stealth" w="lg" len="lg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11" name="Line 22"/>
          <p:cNvSpPr/>
          <p:nvPr/>
        </p:nvSpPr>
        <p:spPr>
          <a:xfrm flipV="1">
            <a:off x="8460432" y="5805264"/>
            <a:ext cx="0" cy="360362"/>
          </a:xfrm>
          <a:prstGeom prst="line">
            <a:avLst/>
          </a:prstGeom>
          <a:ln w="15840">
            <a:solidFill>
              <a:schemeClr val="accent5">
                <a:lumMod val="75000"/>
              </a:schemeClr>
            </a:solidFill>
            <a:round/>
            <a:tailEnd type="stealth" w="lg" len="lg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12" name="CustomShape 23"/>
          <p:cNvSpPr/>
          <p:nvPr/>
        </p:nvSpPr>
        <p:spPr>
          <a:xfrm>
            <a:off x="1475656" y="5661248"/>
            <a:ext cx="6840760" cy="36004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15840">
            <a:solidFill>
              <a:schemeClr val="accent5">
                <a:lumMod val="75000"/>
              </a:schemeClr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i="1" spc="-1" dirty="0">
                <a:solidFill>
                  <a:srgbClr val="7030A0"/>
                </a:solidFill>
                <a:uFill>
                  <a:solidFill>
                    <a:srgbClr val="FFFFFF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Бюджетный период</a:t>
            </a:r>
            <a:endParaRPr lang="ru-RU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" name="Заголовок 1"/>
          <p:cNvSpPr txBox="1">
            <a:spLocks/>
          </p:cNvSpPr>
          <p:nvPr/>
        </p:nvSpPr>
        <p:spPr>
          <a:xfrm>
            <a:off x="683568" y="260648"/>
            <a:ext cx="7920880" cy="810898"/>
          </a:xfrm>
          <a:prstGeom prst="rect">
            <a:avLst/>
          </a:prstGeom>
        </p:spPr>
        <p:txBody>
          <a:bodyPr>
            <a:normAutofit/>
          </a:bodyPr>
          <a:lstStyle>
            <a:lvl1pPr marL="320040" indent="-320040" algn="r" defTabSz="914400" rtl="0" eaLnBrk="1" latinLnBrk="0" hangingPunct="1">
              <a:spcBef>
                <a:spcPct val="0"/>
              </a:spcBef>
              <a:buClr>
                <a:schemeClr val="accent6">
                  <a:lumMod val="75000"/>
                </a:schemeClr>
              </a:buClr>
              <a:buSzPct val="128000"/>
              <a:buFont typeface="Georgia" pitchFamily="18" charset="0"/>
              <a:buChar char="*"/>
              <a:defRPr sz="4600" b="1" i="0" kern="120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ru-RU" sz="3600" dirty="0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Основные понятия и термины</a:t>
            </a:r>
            <a:endParaRPr lang="ru-RU" sz="3600" dirty="0">
              <a:solidFill>
                <a:schemeClr val="accent3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 descr="https://aftershock.news/sites/default/files/u21540/teasers/%D0%A4%D0%B8%D0%BD%D0%B0%D0%BD%D1%81%D1%8B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15617" y="2852936"/>
            <a:ext cx="6611546" cy="35957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Заголовок 1"/>
          <p:cNvSpPr>
            <a:spLocks noGrp="1"/>
          </p:cNvSpPr>
          <p:nvPr>
            <p:ph type="title"/>
          </p:nvPr>
        </p:nvSpPr>
        <p:spPr>
          <a:xfrm>
            <a:off x="1142976" y="428604"/>
            <a:ext cx="7612376" cy="642942"/>
          </a:xfrm>
        </p:spPr>
        <p:txBody>
          <a:bodyPr>
            <a:normAutofit/>
          </a:bodyPr>
          <a:lstStyle/>
          <a:p>
            <a:pPr algn="ctr"/>
            <a:r>
              <a:rPr lang="ru-RU" sz="3600" dirty="0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Основные понятия и термины</a:t>
            </a:r>
            <a:endParaRPr lang="ru-RU" sz="3600" dirty="0">
              <a:solidFill>
                <a:schemeClr val="accent3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444208" y="1652654"/>
            <a:ext cx="2463662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altLang="ru-RU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Е</a:t>
            </a:r>
            <a:r>
              <a:rPr lang="ru-RU" altLang="ru-RU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сли расходная часть бюджета превышает доходную, то бюджет формируется с</a:t>
            </a:r>
          </a:p>
          <a:p>
            <a:pPr algn="ctr"/>
            <a:r>
              <a:rPr lang="ru-RU" alt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ДЕФИЦИТОМ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66504" y="1628800"/>
            <a:ext cx="2670566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altLang="ru-RU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П</a:t>
            </a:r>
            <a:r>
              <a:rPr lang="ru-RU" altLang="ru-RU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ревышение доходов над расходами образует положительный остаток бюджета </a:t>
            </a:r>
          </a:p>
          <a:p>
            <a:pPr algn="ctr"/>
            <a:r>
              <a:rPr lang="ru-RU" altLang="ru-RU" b="1" dirty="0" smtClean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ПРОФИЦИТ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1" name="CustomShape 1"/>
          <p:cNvSpPr/>
          <p:nvPr/>
        </p:nvSpPr>
        <p:spPr>
          <a:xfrm>
            <a:off x="1259632" y="1571625"/>
            <a:ext cx="1512168" cy="895350"/>
          </a:xfrm>
          <a:prstGeom prst="roundRect">
            <a:avLst>
              <a:gd name="adj" fmla="val 16667"/>
            </a:avLst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90000" tIns="45000" rIns="90000" bIns="4500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Показатели</a:t>
            </a:r>
            <a:endParaRPr lang="ru-RU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63" name="CustomShape 3"/>
          <p:cNvSpPr/>
          <p:nvPr/>
        </p:nvSpPr>
        <p:spPr>
          <a:xfrm>
            <a:off x="2987825" y="5157192"/>
            <a:ext cx="1728189" cy="720080"/>
          </a:xfrm>
          <a:prstGeom prst="roundRect">
            <a:avLst>
              <a:gd name="adj" fmla="val 50000"/>
            </a:avLst>
          </a:prstGeom>
          <a:blipFill>
            <a:blip r:embed="rId2" cstate="print"/>
            <a:tile/>
          </a:blipFill>
          <a:ln>
            <a:noFill/>
          </a:ln>
          <a:effectLst>
            <a:outerShdw blurRad="95000" algn="tl" rotWithShape="0">
              <a:srgbClr val="000000">
                <a:alpha val="50000"/>
              </a:srgbClr>
            </a:outerShdw>
          </a:effectLst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/>
        </p:style>
        <p:txBody>
          <a:bodyPr lIns="90000" tIns="45000" rIns="90000" bIns="45000" anchor="ctr"/>
          <a:lstStyle/>
          <a:p>
            <a:pPr algn="ctr">
              <a:defRPr/>
            </a:pPr>
            <a:endParaRPr lang="ru-RU" b="1" dirty="0" smtClean="0">
              <a:solidFill>
                <a:srgbClr val="000000"/>
              </a:solidFill>
              <a:latin typeface="Times New Roman" pitchFamily="18" charset="0"/>
            </a:endParaRPr>
          </a:p>
          <a:p>
            <a:pPr algn="ctr">
              <a:defRPr/>
            </a:pPr>
            <a:r>
              <a:rPr lang="ru-RU" b="1" dirty="0" smtClean="0">
                <a:solidFill>
                  <a:srgbClr val="000000"/>
                </a:solidFill>
                <a:latin typeface="Times New Roman" pitchFamily="18" charset="0"/>
              </a:rPr>
              <a:t>0</a:t>
            </a:r>
            <a:endParaRPr lang="ru-RU" b="1" dirty="0">
              <a:solidFill>
                <a:srgbClr val="000000"/>
              </a:solidFill>
              <a:latin typeface="Arial" charset="0"/>
            </a:endParaRPr>
          </a:p>
          <a:p>
            <a:pPr algn="ctr">
              <a:defRPr/>
            </a:pPr>
            <a:endParaRPr lang="ru-RU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364" name="CustomShape 4"/>
          <p:cNvSpPr/>
          <p:nvPr/>
        </p:nvSpPr>
        <p:spPr>
          <a:xfrm>
            <a:off x="1259632" y="2759760"/>
            <a:ext cx="1512168" cy="885264"/>
          </a:xfrm>
          <a:prstGeom prst="rect">
            <a:avLst/>
          </a:prstGeom>
          <a:blipFill>
            <a:blip r:embed="rId3" cstate="print"/>
            <a:tile/>
          </a:blipFill>
          <a:ln>
            <a:round/>
          </a:ln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/>
        </p:style>
        <p:txBody>
          <a:bodyPr lIns="90000" tIns="45000" rIns="90000" bIns="45000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Доходы</a:t>
            </a:r>
            <a:endParaRPr lang="ru-RU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руб.</a:t>
            </a:r>
            <a:endParaRPr lang="ru-RU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65" name="CustomShape 5"/>
          <p:cNvSpPr/>
          <p:nvPr/>
        </p:nvSpPr>
        <p:spPr>
          <a:xfrm>
            <a:off x="1259632" y="3933056"/>
            <a:ext cx="1512168" cy="720080"/>
          </a:xfrm>
          <a:prstGeom prst="rect">
            <a:avLst/>
          </a:prstGeom>
          <a:blipFill>
            <a:blip r:embed="rId3" cstate="print"/>
            <a:tile/>
          </a:blipFill>
          <a:ln>
            <a:round/>
          </a:ln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/>
        </p:style>
        <p:txBody>
          <a:bodyPr lIns="90000" tIns="45000" rIns="90000" bIns="45000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Расходы</a:t>
            </a:r>
            <a:endParaRPr lang="ru-RU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руб.</a:t>
            </a:r>
            <a:endParaRPr lang="ru-RU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66" name="CustomShape 6"/>
          <p:cNvSpPr/>
          <p:nvPr/>
        </p:nvSpPr>
        <p:spPr>
          <a:xfrm>
            <a:off x="1259632" y="5157192"/>
            <a:ext cx="1512168" cy="792088"/>
          </a:xfrm>
          <a:prstGeom prst="rect">
            <a:avLst/>
          </a:prstGeom>
          <a:blipFill>
            <a:blip r:embed="rId3" cstate="print"/>
            <a:tile/>
          </a:blipFill>
          <a:ln>
            <a:round/>
          </a:ln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/>
        </p:style>
        <p:txBody>
          <a:bodyPr lIns="90000" tIns="45000" rIns="90000" bIns="45000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  Дефицит(-), </a:t>
            </a:r>
            <a:r>
              <a:rPr lang="ru-RU" sz="16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Профицит (+), руб.</a:t>
            </a:r>
            <a:endParaRPr lang="ru-RU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67" name="CustomShape 7"/>
          <p:cNvSpPr/>
          <p:nvPr/>
        </p:nvSpPr>
        <p:spPr>
          <a:xfrm flipH="1">
            <a:off x="2987819" y="2759760"/>
            <a:ext cx="1728196" cy="885264"/>
          </a:xfrm>
          <a:prstGeom prst="rect">
            <a:avLst/>
          </a:prstGeom>
          <a:blipFill>
            <a:blip r:embed="rId4" cstate="print"/>
            <a:tile/>
          </a:blipFill>
          <a:ln>
            <a:round/>
          </a:ln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/>
        </p:style>
        <p:txBody>
          <a:bodyPr lIns="90000" tIns="45000" rIns="90000" bIns="45000"/>
          <a:lstStyle/>
          <a:p>
            <a:pPr algn="ctr">
              <a:defRPr/>
            </a:pPr>
            <a:endParaRPr lang="ru-RU" dirty="0" smtClean="0">
              <a:solidFill>
                <a:srgbClr val="000000"/>
              </a:solidFill>
              <a:latin typeface="Arial" charset="0"/>
              <a:cs typeface="Arial" charset="0"/>
            </a:endParaRPr>
          </a:p>
          <a:p>
            <a:pPr algn="ctr">
              <a:defRPr/>
            </a:pPr>
            <a:r>
              <a:rPr lang="ru-RU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17 814 640,00</a:t>
            </a:r>
            <a:endParaRPr lang="ru-RU" dirty="0">
              <a:solidFill>
                <a:srgbClr val="000000"/>
              </a:solidFill>
              <a:latin typeface="Arial" charset="0"/>
              <a:cs typeface="Arial" charset="0"/>
            </a:endParaRPr>
          </a:p>
          <a:p>
            <a:pPr algn="ctr">
              <a:defRPr/>
            </a:pPr>
            <a:endParaRPr lang="ru-RU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368" name="CustomShape 8"/>
          <p:cNvSpPr/>
          <p:nvPr/>
        </p:nvSpPr>
        <p:spPr>
          <a:xfrm flipH="1">
            <a:off x="2987817" y="3933056"/>
            <a:ext cx="1728197" cy="936104"/>
          </a:xfrm>
          <a:prstGeom prst="rect">
            <a:avLst/>
          </a:prstGeom>
          <a:blipFill>
            <a:blip r:embed="rId4" cstate="print"/>
            <a:tile/>
          </a:blipFill>
          <a:ln>
            <a:round/>
          </a:ln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/>
        </p:style>
        <p:txBody>
          <a:bodyPr lIns="90000" tIns="45000" rIns="90000" bIns="45000"/>
          <a:lstStyle/>
          <a:p>
            <a:pPr algn="ctr">
              <a:defRPr/>
            </a:pPr>
            <a:endParaRPr lang="ru-RU" dirty="0" smtClean="0">
              <a:solidFill>
                <a:srgbClr val="000000"/>
              </a:solidFill>
              <a:latin typeface="Arial" charset="0"/>
              <a:cs typeface="Arial" charset="0"/>
            </a:endParaRPr>
          </a:p>
          <a:p>
            <a:pPr algn="ctr">
              <a:defRPr/>
            </a:pPr>
            <a:r>
              <a:rPr lang="ru-RU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17 814 640,00</a:t>
            </a:r>
            <a:endParaRPr lang="ru-RU" dirty="0">
              <a:solidFill>
                <a:srgbClr val="000000"/>
              </a:solidFill>
              <a:latin typeface="Arial" charset="0"/>
              <a:cs typeface="Arial" charset="0"/>
            </a:endParaRPr>
          </a:p>
          <a:p>
            <a:pPr algn="ctr">
              <a:defRPr/>
            </a:pPr>
            <a:endParaRPr lang="ru-RU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369" name="CustomShape 9"/>
          <p:cNvSpPr/>
          <p:nvPr/>
        </p:nvSpPr>
        <p:spPr>
          <a:xfrm>
            <a:off x="2987825" y="1604964"/>
            <a:ext cx="1728189" cy="873125"/>
          </a:xfrm>
          <a:prstGeom prst="roundRect">
            <a:avLst>
              <a:gd name="adj" fmla="val 16667"/>
            </a:avLst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lIns="90000" tIns="45000" rIns="90000" bIns="45000" anchor="ctr"/>
          <a:lstStyle/>
          <a:p>
            <a:pPr algn="ctr">
              <a:defRPr/>
            </a:pP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</a:rPr>
              <a:t>2023</a:t>
            </a:r>
          </a:p>
          <a:p>
            <a:pPr algn="ctr">
              <a:defRPr/>
            </a:pP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</a:rPr>
              <a:t>год </a:t>
            </a:r>
            <a:endParaRPr lang="ru-RU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370" name="CustomShape 10"/>
          <p:cNvSpPr/>
          <p:nvPr/>
        </p:nvSpPr>
        <p:spPr>
          <a:xfrm>
            <a:off x="6876382" y="1592263"/>
            <a:ext cx="1639060" cy="874712"/>
          </a:xfrm>
          <a:prstGeom prst="roundRect">
            <a:avLst>
              <a:gd name="adj" fmla="val 16667"/>
            </a:avLst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lIns="90000" tIns="45000" rIns="90000" bIns="45000" anchor="ctr"/>
          <a:lstStyle/>
          <a:p>
            <a:pPr algn="ctr">
              <a:defRPr/>
            </a:pP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</a:rPr>
              <a:t>2025</a:t>
            </a:r>
          </a:p>
          <a:p>
            <a:pPr algn="ctr">
              <a:defRPr/>
            </a:pP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</a:rPr>
              <a:t>год</a:t>
            </a:r>
            <a:endParaRPr lang="ru-RU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372" name="CustomShape 12"/>
          <p:cNvSpPr/>
          <p:nvPr/>
        </p:nvSpPr>
        <p:spPr>
          <a:xfrm flipH="1">
            <a:off x="6804248" y="2759760"/>
            <a:ext cx="1728192" cy="885264"/>
          </a:xfrm>
          <a:prstGeom prst="rect">
            <a:avLst/>
          </a:prstGeom>
          <a:blipFill>
            <a:blip r:embed="rId4" cstate="print"/>
            <a:tile/>
          </a:blipFill>
          <a:ln>
            <a:round/>
          </a:ln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/>
        </p:style>
        <p:txBody>
          <a:bodyPr lIns="90000" tIns="45000" rIns="90000" bIns="45000"/>
          <a:lstStyle/>
          <a:p>
            <a:pPr algn="ctr">
              <a:defRPr/>
            </a:pPr>
            <a:endParaRPr lang="ru-RU" dirty="0" smtClean="0">
              <a:solidFill>
                <a:srgbClr val="000000"/>
              </a:solidFill>
              <a:latin typeface="Arial" charset="0"/>
              <a:cs typeface="Arial" charset="0"/>
            </a:endParaRPr>
          </a:p>
          <a:p>
            <a:pPr algn="ctr">
              <a:defRPr/>
            </a:pPr>
            <a:r>
              <a:rPr lang="ru-RU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16 459 270,00</a:t>
            </a:r>
            <a:endParaRPr lang="ru-RU" dirty="0">
              <a:solidFill>
                <a:srgbClr val="000000"/>
              </a:solidFill>
              <a:latin typeface="Arial" charset="0"/>
              <a:cs typeface="Arial" charset="0"/>
            </a:endParaRPr>
          </a:p>
          <a:p>
            <a:pPr algn="ctr">
              <a:defRPr/>
            </a:pPr>
            <a:endParaRPr lang="ru-RU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373" name="CustomShape 13"/>
          <p:cNvSpPr/>
          <p:nvPr/>
        </p:nvSpPr>
        <p:spPr>
          <a:xfrm flipH="1">
            <a:off x="4939308" y="2759760"/>
            <a:ext cx="1648916" cy="885264"/>
          </a:xfrm>
          <a:prstGeom prst="rect">
            <a:avLst/>
          </a:prstGeom>
          <a:blipFill>
            <a:blip r:embed="rId4" cstate="print"/>
            <a:tile/>
          </a:blipFill>
          <a:ln>
            <a:round/>
          </a:ln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/>
        </p:style>
        <p:txBody>
          <a:bodyPr lIns="90000" tIns="45000" rIns="90000" bIns="45000"/>
          <a:lstStyle/>
          <a:p>
            <a:pPr algn="ctr">
              <a:defRPr/>
            </a:pPr>
            <a:endParaRPr lang="ru-RU" dirty="0" smtClean="0">
              <a:solidFill>
                <a:srgbClr val="000000"/>
              </a:solidFill>
              <a:latin typeface="Arial" charset="0"/>
            </a:endParaRPr>
          </a:p>
          <a:p>
            <a:pPr algn="ctr">
              <a:defRPr/>
            </a:pPr>
            <a:r>
              <a:rPr lang="ru-RU" dirty="0" smtClean="0">
                <a:solidFill>
                  <a:srgbClr val="000000"/>
                </a:solidFill>
                <a:latin typeface="Arial" charset="0"/>
              </a:rPr>
              <a:t>16 498 350,00</a:t>
            </a:r>
            <a:endParaRPr lang="ru-RU" dirty="0">
              <a:solidFill>
                <a:srgbClr val="000000"/>
              </a:solidFill>
              <a:latin typeface="Arial" charset="0"/>
            </a:endParaRPr>
          </a:p>
          <a:p>
            <a:pPr algn="ctr">
              <a:defRPr/>
            </a:pPr>
            <a:endParaRPr lang="ru-RU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374" name="CustomShape 14"/>
          <p:cNvSpPr/>
          <p:nvPr/>
        </p:nvSpPr>
        <p:spPr>
          <a:xfrm flipH="1">
            <a:off x="4939308" y="3933056"/>
            <a:ext cx="1648916" cy="936104"/>
          </a:xfrm>
          <a:prstGeom prst="rect">
            <a:avLst/>
          </a:prstGeom>
          <a:blipFill>
            <a:blip r:embed="rId4" cstate="print"/>
            <a:tile/>
          </a:blipFill>
          <a:ln>
            <a:round/>
          </a:ln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/>
        </p:style>
        <p:txBody>
          <a:bodyPr lIns="90000" tIns="45000" rIns="90000" bIns="45000"/>
          <a:lstStyle/>
          <a:p>
            <a:pPr algn="ctr">
              <a:defRPr/>
            </a:pPr>
            <a:endParaRPr lang="ru-RU" dirty="0" smtClean="0">
              <a:solidFill>
                <a:srgbClr val="000000"/>
              </a:solidFill>
              <a:latin typeface="Arial" charset="0"/>
            </a:endParaRPr>
          </a:p>
          <a:p>
            <a:pPr algn="ctr">
              <a:defRPr/>
            </a:pPr>
            <a:r>
              <a:rPr lang="ru-RU" dirty="0" smtClean="0">
                <a:solidFill>
                  <a:srgbClr val="000000"/>
                </a:solidFill>
                <a:latin typeface="Arial" charset="0"/>
              </a:rPr>
              <a:t>16 498 350,00</a:t>
            </a:r>
            <a:endParaRPr lang="ru-RU" dirty="0">
              <a:solidFill>
                <a:srgbClr val="000000"/>
              </a:solidFill>
              <a:latin typeface="Arial" charset="0"/>
            </a:endParaRPr>
          </a:p>
          <a:p>
            <a:pPr algn="ctr">
              <a:defRPr/>
            </a:pPr>
            <a:endParaRPr lang="ru-RU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375" name="CustomShape 15"/>
          <p:cNvSpPr/>
          <p:nvPr/>
        </p:nvSpPr>
        <p:spPr>
          <a:xfrm flipH="1">
            <a:off x="6787250" y="3949451"/>
            <a:ext cx="1728192" cy="1008112"/>
          </a:xfrm>
          <a:prstGeom prst="rect">
            <a:avLst/>
          </a:prstGeom>
          <a:blipFill>
            <a:blip r:embed="rId4" cstate="print"/>
            <a:tile/>
          </a:blipFill>
          <a:ln>
            <a:round/>
          </a:ln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/>
        </p:style>
        <p:txBody>
          <a:bodyPr lIns="90000" tIns="45000" rIns="90000" bIns="45000"/>
          <a:lstStyle/>
          <a:p>
            <a:pPr algn="ctr">
              <a:defRPr/>
            </a:pPr>
            <a:endParaRPr lang="ru-RU" dirty="0" smtClean="0">
              <a:solidFill>
                <a:srgbClr val="000000"/>
              </a:solidFill>
              <a:latin typeface="Arial" charset="0"/>
              <a:cs typeface="Arial" charset="0"/>
            </a:endParaRPr>
          </a:p>
          <a:p>
            <a:pPr algn="ctr">
              <a:defRPr/>
            </a:pPr>
            <a:r>
              <a:rPr lang="ru-RU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16 459 270,00</a:t>
            </a:r>
            <a:endParaRPr lang="ru-RU" dirty="0">
              <a:solidFill>
                <a:srgbClr val="000000"/>
              </a:solidFill>
              <a:latin typeface="Arial" charset="0"/>
              <a:cs typeface="Arial" charset="0"/>
            </a:endParaRPr>
          </a:p>
          <a:p>
            <a:pPr algn="ctr">
              <a:defRPr/>
            </a:pPr>
            <a:endParaRPr lang="ru-RU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376" name="CustomShape 16"/>
          <p:cNvSpPr/>
          <p:nvPr/>
        </p:nvSpPr>
        <p:spPr>
          <a:xfrm>
            <a:off x="4949164" y="5157192"/>
            <a:ext cx="1639060" cy="720080"/>
          </a:xfrm>
          <a:prstGeom prst="roundRect">
            <a:avLst>
              <a:gd name="adj" fmla="val 50000"/>
            </a:avLst>
          </a:prstGeom>
          <a:blipFill>
            <a:blip r:embed="rId2" cstate="print"/>
            <a:tile/>
          </a:blipFill>
          <a:ln>
            <a:noFill/>
          </a:ln>
          <a:effectLst>
            <a:outerShdw blurRad="95000" algn="tl" rotWithShape="0">
              <a:srgbClr val="000000">
                <a:alpha val="50000"/>
              </a:srgbClr>
            </a:outerShdw>
          </a:effectLst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/>
        </p:style>
        <p:txBody>
          <a:bodyPr lIns="90000" tIns="45000" rIns="90000" bIns="45000" anchor="ctr"/>
          <a:lstStyle/>
          <a:p>
            <a:pPr algn="ctr">
              <a:defRPr/>
            </a:pPr>
            <a:endParaRPr lang="ru-RU" b="1" dirty="0" smtClean="0">
              <a:solidFill>
                <a:srgbClr val="000000"/>
              </a:solidFill>
              <a:latin typeface="Times New Roman" pitchFamily="18" charset="0"/>
            </a:endParaRPr>
          </a:p>
          <a:p>
            <a:pPr algn="ctr">
              <a:defRPr/>
            </a:pPr>
            <a:r>
              <a:rPr lang="ru-RU" b="1" dirty="0" smtClean="0">
                <a:solidFill>
                  <a:srgbClr val="000000"/>
                </a:solidFill>
                <a:latin typeface="Times New Roman" pitchFamily="18" charset="0"/>
              </a:rPr>
              <a:t>0</a:t>
            </a:r>
            <a:endParaRPr lang="ru-RU" b="1" dirty="0">
              <a:solidFill>
                <a:srgbClr val="000000"/>
              </a:solidFill>
              <a:latin typeface="Arial" charset="0"/>
            </a:endParaRPr>
          </a:p>
          <a:p>
            <a:pPr algn="ctr">
              <a:defRPr/>
            </a:pPr>
            <a:endParaRPr lang="ru-RU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377" name="CustomShape 17"/>
          <p:cNvSpPr/>
          <p:nvPr/>
        </p:nvSpPr>
        <p:spPr>
          <a:xfrm>
            <a:off x="6804248" y="5157192"/>
            <a:ext cx="1728192" cy="720080"/>
          </a:xfrm>
          <a:prstGeom prst="roundRect">
            <a:avLst>
              <a:gd name="adj" fmla="val 50000"/>
            </a:avLst>
          </a:prstGeom>
          <a:blipFill>
            <a:blip r:embed="rId2" cstate="print"/>
            <a:tile/>
          </a:blipFill>
          <a:ln>
            <a:noFill/>
          </a:ln>
          <a:effectLst>
            <a:outerShdw blurRad="95000" algn="tl" rotWithShape="0">
              <a:srgbClr val="000000">
                <a:alpha val="50000"/>
              </a:srgbClr>
            </a:outerShdw>
          </a:effectLst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/>
        </p:style>
        <p:txBody>
          <a:bodyPr lIns="90000" tIns="45000" rIns="90000" bIns="45000" anchor="ctr"/>
          <a:lstStyle/>
          <a:p>
            <a:pPr algn="ctr">
              <a:defRPr/>
            </a:pPr>
            <a:endParaRPr lang="ru-RU" b="1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r>
              <a:rPr lang="ru-RU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0</a:t>
            </a:r>
            <a:endParaRPr lang="ru-RU" b="1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endParaRPr lang="ru-RU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78" name="CustomShape 18"/>
          <p:cNvSpPr/>
          <p:nvPr/>
        </p:nvSpPr>
        <p:spPr>
          <a:xfrm>
            <a:off x="1156097" y="144462"/>
            <a:ext cx="7258050" cy="980281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/>
            <a:endParaRPr lang="ru-RU" sz="2000" dirty="0">
              <a:solidFill>
                <a:schemeClr val="accent3">
                  <a:lumMod val="75000"/>
                </a:schemeClr>
              </a:solidFill>
              <a:latin typeface="Times New Roman" pitchFamily="18" charset="0"/>
            </a:endParaRPr>
          </a:p>
        </p:txBody>
      </p:sp>
      <p:sp>
        <p:nvSpPr>
          <p:cNvPr id="379" name="Line 19"/>
          <p:cNvSpPr/>
          <p:nvPr/>
        </p:nvSpPr>
        <p:spPr>
          <a:xfrm>
            <a:off x="1464469" y="1214438"/>
            <a:ext cx="6949678" cy="0"/>
          </a:xfrm>
          <a:prstGeom prst="line">
            <a:avLst/>
          </a:prstGeom>
          <a:ln w="47520">
            <a:solidFill>
              <a:schemeClr val="accent5">
                <a:lumMod val="50000"/>
              </a:schemeClr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/>
          <a:lstStyle/>
          <a:p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24" name="Заголовок 1"/>
          <p:cNvSpPr txBox="1">
            <a:spLocks/>
          </p:cNvSpPr>
          <p:nvPr/>
        </p:nvSpPr>
        <p:spPr>
          <a:xfrm>
            <a:off x="1142976" y="428604"/>
            <a:ext cx="7612376" cy="642942"/>
          </a:xfrm>
          <a:prstGeom prst="rect">
            <a:avLst/>
          </a:prstGeom>
          <a:effectLst/>
        </p:spPr>
        <p:txBody>
          <a:bodyPr vert="horz" lIns="91440" tIns="45720" rIns="91440" bIns="45720" rtlCol="0" anchor="ctr" anchorCtr="1">
            <a:normAutofit fontScale="55000" lnSpcReduction="20000"/>
          </a:bodyPr>
          <a:lstStyle>
            <a:lvl1pPr marL="320040" indent="-320040" algn="l" defTabSz="914400" rtl="0" eaLnBrk="1" latinLnBrk="0" hangingPunct="1">
              <a:spcBef>
                <a:spcPct val="0"/>
              </a:spcBef>
              <a:buClr>
                <a:schemeClr val="accent6">
                  <a:lumMod val="75000"/>
                </a:schemeClr>
              </a:buClr>
              <a:buSzPct val="128000"/>
              <a:buFont typeface="Georgia" pitchFamily="18" charset="0"/>
              <a:buChar char="*"/>
              <a:defRPr sz="4600" b="1" i="0" kern="120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ru-RU" sz="3600" dirty="0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Основные характеристики бюджета Полевского сельского поселения на 2023 год и плановый период 2024-2025 годов</a:t>
            </a:r>
            <a:endParaRPr lang="ru-RU" sz="3600" dirty="0">
              <a:solidFill>
                <a:schemeClr val="accent3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CustomShape 10"/>
          <p:cNvSpPr/>
          <p:nvPr/>
        </p:nvSpPr>
        <p:spPr>
          <a:xfrm>
            <a:off x="4949164" y="1604965"/>
            <a:ext cx="1639060" cy="862010"/>
          </a:xfrm>
          <a:prstGeom prst="roundRect">
            <a:avLst>
              <a:gd name="adj" fmla="val 16667"/>
            </a:avLst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lIns="90000" tIns="45000" rIns="90000" bIns="45000" anchor="ctr"/>
          <a:lstStyle/>
          <a:p>
            <a:pPr algn="ctr">
              <a:defRPr/>
            </a:pP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</a:rPr>
              <a:t>2024</a:t>
            </a:r>
          </a:p>
          <a:p>
            <a:pPr algn="ctr">
              <a:defRPr/>
            </a:pP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</a:rPr>
              <a:t>год</a:t>
            </a:r>
            <a:endParaRPr lang="ru-RU" dirty="0">
              <a:solidFill>
                <a:srgbClr val="000000"/>
              </a:solidFill>
              <a:latin typeface="Arial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618040" cy="490066"/>
          </a:xfrm>
        </p:spPr>
        <p:txBody>
          <a:bodyPr>
            <a:no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3600" dirty="0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Доходы бюджета</a:t>
            </a:r>
            <a:endParaRPr lang="ru-RU" sz="3600" dirty="0">
              <a:solidFill>
                <a:schemeClr val="accent3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603" name="Содержимое 2"/>
          <p:cNvSpPr>
            <a:spLocks noGrp="1"/>
          </p:cNvSpPr>
          <p:nvPr>
            <p:ph sz="quarter" idx="13"/>
          </p:nvPr>
        </p:nvSpPr>
        <p:spPr>
          <a:xfrm>
            <a:off x="1043608" y="836712"/>
            <a:ext cx="7920880" cy="6021288"/>
          </a:xfrm>
        </p:spPr>
        <p:txBody>
          <a:bodyPr/>
          <a:lstStyle/>
          <a:p>
            <a:pPr algn="ctr" eaLnBrk="1" hangingPunct="1">
              <a:buFont typeface="Wingdings 2" pitchFamily="18" charset="2"/>
              <a:buNone/>
            </a:pP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Доходы бюджета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– это безвозмездные и безвозвратные поступления денежных средств в бюджет.</a:t>
            </a: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2411760" y="1628800"/>
            <a:ext cx="5040560" cy="576064"/>
          </a:xfrm>
          <a:prstGeom prst="roundRect">
            <a:avLst/>
          </a:prstGeom>
          <a:solidFill>
            <a:srgbClr val="92D050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Доходы бюджета</a:t>
            </a: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1259632" y="2852936"/>
            <a:ext cx="2232248" cy="576064"/>
          </a:xfrm>
          <a:prstGeom prst="roundRect">
            <a:avLst/>
          </a:prstGeom>
          <a:solidFill>
            <a:srgbClr val="00B050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Налоговые доходы</a:t>
            </a: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3923928" y="2852936"/>
            <a:ext cx="2219708" cy="576064"/>
          </a:xfrm>
          <a:prstGeom prst="roundRect">
            <a:avLst>
              <a:gd name="adj" fmla="val 20407"/>
            </a:avLst>
          </a:prstGeom>
          <a:blipFill>
            <a:blip r:embed="rId3" cstate="print"/>
            <a:tile tx="0" ty="0" sx="100000" sy="100000" flip="none" algn="tl"/>
          </a:blip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002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Неналоговые доходы</a:t>
            </a:r>
          </a:p>
        </p:txBody>
      </p:sp>
      <p:sp>
        <p:nvSpPr>
          <p:cNvPr id="10" name="Блок-схема: альтернативный процесс 9"/>
          <p:cNvSpPr/>
          <p:nvPr/>
        </p:nvSpPr>
        <p:spPr>
          <a:xfrm>
            <a:off x="6715108" y="2852936"/>
            <a:ext cx="2105364" cy="576064"/>
          </a:xfrm>
          <a:prstGeom prst="flowChartAlternateProcess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Безвозмездные</a:t>
            </a:r>
            <a:r>
              <a:rPr lang="ru-RU" dirty="0"/>
              <a:t>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поступления</a:t>
            </a:r>
          </a:p>
        </p:txBody>
      </p:sp>
      <p:cxnSp>
        <p:nvCxnSpPr>
          <p:cNvPr id="19" name="Прямая соединительная линия 18"/>
          <p:cNvCxnSpPr/>
          <p:nvPr/>
        </p:nvCxnSpPr>
        <p:spPr>
          <a:xfrm>
            <a:off x="1763688" y="2636912"/>
            <a:ext cx="6143625" cy="158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Прямая соединительная линия 25"/>
          <p:cNvCxnSpPr/>
          <p:nvPr/>
        </p:nvCxnSpPr>
        <p:spPr>
          <a:xfrm rot="5400000">
            <a:off x="7778006" y="2743274"/>
            <a:ext cx="214312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Прямая соединительная линия 30"/>
          <p:cNvCxnSpPr/>
          <p:nvPr/>
        </p:nvCxnSpPr>
        <p:spPr>
          <a:xfrm flipH="1">
            <a:off x="4932040" y="2204864"/>
            <a:ext cx="569" cy="43547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Прямая соединительная линия 32"/>
          <p:cNvCxnSpPr/>
          <p:nvPr/>
        </p:nvCxnSpPr>
        <p:spPr>
          <a:xfrm rot="5400000">
            <a:off x="1656532" y="2744068"/>
            <a:ext cx="21431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Блок-схема: альтернативный процесс 34"/>
          <p:cNvSpPr/>
          <p:nvPr/>
        </p:nvSpPr>
        <p:spPr>
          <a:xfrm>
            <a:off x="1331640" y="3645024"/>
            <a:ext cx="2160240" cy="3071834"/>
          </a:xfrm>
          <a:prstGeom prst="flowChartAlternateProcess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002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Поступления от уплаты налогов, установленных Налоговым кодексом Российской Федерации, </a:t>
            </a:r>
            <a:r>
              <a:rPr lang="ru-RU" sz="14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например: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FontTx/>
              <a:buChar char="-"/>
              <a:defRPr/>
            </a:pPr>
            <a:r>
              <a:rPr lang="ru-RU" sz="14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налог на прибыль организаций;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- налог на имущество;</a:t>
            </a:r>
            <a:endParaRPr lang="ru-RU" sz="1400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buFontTx/>
              <a:buChar char="-"/>
              <a:defRPr/>
            </a:pPr>
            <a:r>
              <a:rPr lang="ru-RU" sz="14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налог на доходы физических лиц;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FontTx/>
              <a:buChar char="-"/>
              <a:defRPr/>
            </a:pPr>
            <a:r>
              <a:rPr lang="ru-RU" sz="14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другие налоги.</a:t>
            </a:r>
          </a:p>
        </p:txBody>
      </p:sp>
      <p:sp>
        <p:nvSpPr>
          <p:cNvPr id="36" name="Блок-схема: альтернативный процесс 35"/>
          <p:cNvSpPr/>
          <p:nvPr/>
        </p:nvSpPr>
        <p:spPr>
          <a:xfrm>
            <a:off x="3779912" y="3643314"/>
            <a:ext cx="2448272" cy="3071834"/>
          </a:xfrm>
          <a:prstGeom prst="flowChartAlternateProcess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002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Поступления от уплаты других пошлин и сборов, установленных законодательством, а также штрафов за нарушение законодательства, </a:t>
            </a:r>
            <a:r>
              <a:rPr lang="ru-RU" sz="14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например: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FontTx/>
              <a:buChar char="-"/>
              <a:defRPr/>
            </a:pPr>
            <a:r>
              <a:rPr lang="ru-RU" sz="14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доходы от использования муниципального имущества и земли;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FontTx/>
              <a:buChar char="-"/>
              <a:defRPr/>
            </a:pPr>
            <a:r>
              <a:rPr lang="ru-RU" sz="14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штрафные санкции;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FontTx/>
              <a:buChar char="-"/>
              <a:defRPr/>
            </a:pPr>
            <a:r>
              <a:rPr lang="ru-RU" sz="14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другие. </a:t>
            </a:r>
          </a:p>
        </p:txBody>
      </p:sp>
      <p:sp>
        <p:nvSpPr>
          <p:cNvPr id="37" name="Блок-схема: альтернативный процесс 36"/>
          <p:cNvSpPr/>
          <p:nvPr/>
        </p:nvSpPr>
        <p:spPr>
          <a:xfrm>
            <a:off x="6660232" y="3573016"/>
            <a:ext cx="2304256" cy="3071834"/>
          </a:xfrm>
          <a:prstGeom prst="flowChartAlternateProcess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002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Поступления от других бюджетов бюджетной системы (межбюджетные трансферты), организаций, граждан (кроме налоговых и неналоговых доходов). </a:t>
            </a:r>
            <a:endParaRPr lang="ru-RU" sz="1400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260648"/>
            <a:ext cx="8496944" cy="1296144"/>
          </a:xfrm>
        </p:spPr>
        <p:txBody>
          <a:bodyPr>
            <a:noAutofit/>
          </a:bodyPr>
          <a:lstStyle/>
          <a:p>
            <a:pPr algn="ctr"/>
            <a:r>
              <a:rPr lang="ru-RU" sz="2000" b="1" dirty="0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Прогнозируемые поступления доходов в бюджет муниципального образования «Полевское сельское поселение» Октябрьского муниципального района ЕАО в 2023 году</a:t>
            </a:r>
            <a:r>
              <a:rPr lang="en-US" sz="2000" b="1" dirty="0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и</a:t>
            </a:r>
            <a:r>
              <a:rPr lang="en-US" sz="2000" b="1" dirty="0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на плановый период 2024-2025 годов</a:t>
            </a:r>
            <a:r>
              <a:rPr lang="ru-RU" sz="1800" b="1" dirty="0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b="1" dirty="0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800" b="1" dirty="0" smtClean="0">
                <a:solidFill>
                  <a:schemeClr val="accent3">
                    <a:lumMod val="75000"/>
                  </a:schemeClr>
                </a:solidFill>
              </a:rPr>
              <a:t/>
            </a:r>
            <a:br>
              <a:rPr lang="ru-RU" sz="1800" b="1" dirty="0" smtClean="0">
                <a:solidFill>
                  <a:schemeClr val="accent3">
                    <a:lumMod val="75000"/>
                  </a:schemeClr>
                </a:solidFill>
              </a:rPr>
            </a:br>
            <a:endParaRPr lang="ru-RU" sz="1800" dirty="0">
              <a:solidFill>
                <a:schemeClr val="accent3">
                  <a:lumMod val="75000"/>
                </a:schemeClr>
              </a:solidFill>
            </a:endParaRPr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483372278"/>
              </p:ext>
            </p:extLst>
          </p:nvPr>
        </p:nvGraphicFramePr>
        <p:xfrm>
          <a:off x="179511" y="1647826"/>
          <a:ext cx="8784977" cy="219455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957034"/>
                <a:gridCol w="2150570"/>
                <a:gridCol w="2060963"/>
                <a:gridCol w="1616410"/>
              </a:tblGrid>
              <a:tr h="547559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Источник дохода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2023 </a:t>
                      </a:r>
                      <a:r>
                        <a:rPr lang="ru-RU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год, </a:t>
                      </a:r>
                      <a:endParaRPr lang="ru-RU" sz="1800" b="1" i="0" u="none" strike="noStrike" dirty="0" smtClean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  <a:p>
                      <a:pPr algn="ctr" fontAlgn="ctr"/>
                      <a:r>
                        <a:rPr lang="ru-RU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руб.</a:t>
                      </a:r>
                      <a:endParaRPr lang="ru-RU" sz="1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2024 </a:t>
                      </a:r>
                      <a:r>
                        <a:rPr lang="ru-RU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год, </a:t>
                      </a:r>
                      <a:endParaRPr lang="ru-RU" sz="1800" b="1" i="0" u="none" strike="noStrike" dirty="0" smtClean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  <a:p>
                      <a:pPr algn="ctr" fontAlgn="ctr"/>
                      <a:r>
                        <a:rPr lang="ru-RU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</a:t>
                      </a:r>
                      <a:r>
                        <a:rPr lang="ru-RU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руб.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2025 </a:t>
                      </a:r>
                      <a:r>
                        <a:rPr lang="ru-RU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год, </a:t>
                      </a:r>
                      <a:endParaRPr lang="ru-RU" sz="1800" b="1" i="0" u="none" strike="noStrike" dirty="0" smtClean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  <a:p>
                      <a:pPr algn="ctr" fontAlgn="ctr"/>
                      <a:r>
                        <a:rPr lang="ru-RU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руб</a:t>
                      </a:r>
                      <a:r>
                        <a:rPr lang="ru-RU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.</a:t>
                      </a:r>
                    </a:p>
                  </a:txBody>
                  <a:tcPr marL="9525" marR="9525" marT="9525" marB="0" anchor="ctr"/>
                </a:tc>
              </a:tr>
              <a:tr h="449948">
                <a:tc>
                  <a:txBody>
                    <a:bodyPr/>
                    <a:lstStyle/>
                    <a:p>
                      <a:pPr algn="l" fontAlgn="b"/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Неналоговые доходы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50 000,00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60</a:t>
                      </a:r>
                      <a:r>
                        <a:rPr lang="ru-RU" sz="18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0</a:t>
                      </a:r>
                      <a:r>
                        <a:rPr lang="ru-RU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00,00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60 000,00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</a:tr>
              <a:tr h="395480">
                <a:tc>
                  <a:txBody>
                    <a:bodyPr/>
                    <a:lstStyle/>
                    <a:p>
                      <a:pPr algn="l" fontAlgn="b"/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Налоговые доходы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1 310 000,00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1 481 000,00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</a:t>
                      </a:r>
                      <a:r>
                        <a:rPr lang="ru-RU" sz="18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</a:t>
                      </a:r>
                      <a:r>
                        <a:rPr lang="ru-RU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678 000,00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</a:tr>
              <a:tr h="395480">
                <a:tc>
                  <a:txBody>
                    <a:bodyPr/>
                    <a:lstStyle/>
                    <a:p>
                      <a:pPr algn="l" fontAlgn="b"/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Безвозмездные поступления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16 454 640,00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14 957 350,00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14 721 270,00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</a:tr>
              <a:tr h="395480">
                <a:tc>
                  <a:txBody>
                    <a:bodyPr/>
                    <a:lstStyle/>
                    <a:p>
                      <a:pPr algn="l" fontAlgn="b"/>
                      <a:r>
                        <a:rPr lang="ru-RU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ИТОГО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17 814 640,00</a:t>
                      </a:r>
                      <a:endParaRPr lang="ru-RU" sz="1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16 498 350,00</a:t>
                      </a:r>
                      <a:endParaRPr lang="ru-RU" sz="1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i="0" u="none" strike="noStrike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16 459 270,00</a:t>
                      </a:r>
                      <a:endParaRPr lang="ru-RU" sz="1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</a:tr>
            </a:tbl>
          </a:graphicData>
        </a:graphic>
      </p:graphicFrame>
      <p:pic>
        <p:nvPicPr>
          <p:cNvPr id="1026" name="Picture 2" descr="C:\Users\Оксана\Desktop\Бюджет для граждан\Ч 5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7505" y="3933056"/>
            <a:ext cx="2952328" cy="27363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6" name="Диаграмма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2045582473"/>
              </p:ext>
            </p:extLst>
          </p:nvPr>
        </p:nvGraphicFramePr>
        <p:xfrm>
          <a:off x="3275856" y="4005064"/>
          <a:ext cx="5400600" cy="272697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8" name="Диаграмма 7">
            <a:extLst>
              <a:ext uri="{FF2B5EF4-FFF2-40B4-BE49-F238E27FC236}">
                <a16:creationId xmlns:lc="http://schemas.openxmlformats.org/drawingml/2006/lockedCanvas" xmlns:a16="http://schemas.microsoft.com/office/drawing/2014/main" xmlns:xdr="http://schemas.openxmlformats.org/drawingml/2006/spreadsheetDrawing" xmlns="" id="{D5E3999B-E807-432F-A8AE-E253F5744692}"/>
              </a:ext>
            </a:extLst>
          </p:cNvPr>
          <p:cNvGraphicFramePr>
            <a:graphicFrameLocks/>
          </p:cNvGraphicFramePr>
          <p:nvPr/>
        </p:nvGraphicFramePr>
        <p:xfrm>
          <a:off x="3275856" y="3933057"/>
          <a:ext cx="5616624" cy="273630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1863</TotalTime>
  <Words>1884</Words>
  <Application>Microsoft Office PowerPoint</Application>
  <PresentationFormat>Экран (4:3)</PresentationFormat>
  <Paragraphs>421</Paragraphs>
  <Slides>31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31</vt:i4>
      </vt:variant>
    </vt:vector>
  </HeadingPairs>
  <TitlesOfParts>
    <vt:vector size="32" baseType="lpstr">
      <vt:lpstr>Воздушный поток</vt:lpstr>
      <vt:lpstr>Бюджет для граждан </vt:lpstr>
      <vt:lpstr>Уважаемые жители Полевского сельского поселения!</vt:lpstr>
      <vt:lpstr>Основные понятия и термины</vt:lpstr>
      <vt:lpstr>Основные понятия и термины</vt:lpstr>
      <vt:lpstr>Слайд 5</vt:lpstr>
      <vt:lpstr>Основные понятия и термины</vt:lpstr>
      <vt:lpstr>Слайд 7</vt:lpstr>
      <vt:lpstr>Доходы бюджета</vt:lpstr>
      <vt:lpstr>Прогнозируемые поступления доходов в бюджет муниципального образования «Полевское сельское поселение» Октябрьского муниципального района ЕАО в 2023 году и на плановый период 2024-2025 годов  </vt:lpstr>
      <vt:lpstr>Норматив отчислений налоговых доходов в местный бюджет </vt:lpstr>
      <vt:lpstr>Прогнозируемые поступления основных налоговых доходов в бюджет муниципального образования «Полевское сельское поселение» Октябрьского муниципального района ЕАО в 2023 году и на плановый период 2024-2025 годов  </vt:lpstr>
      <vt:lpstr>Слайд 12</vt:lpstr>
      <vt:lpstr>Слайд 13</vt:lpstr>
      <vt:lpstr>Слайд 14</vt:lpstr>
      <vt:lpstr>Расходы бюджета</vt:lpstr>
      <vt:lpstr>Распределение расходов  бюджета муниципального образования «Полевское сельское поселение» Октябрьского муниципального района ЕАО в 2023 году и на плановый период 2024-2025 годов по подведомственным учреждениям      Распределение расходов  бюджета муниципального образования «Полевское сельское поселение» Октябрьского муниципального района ЕАО в 2018 году и на плановый период 2019-2020 годов по подведомственным учреждениям     </vt:lpstr>
      <vt:lpstr>Структура расходов  бюджета муниципального образования «Полевское сельское поселение» Октябрьского муниципального района ЕАО в 2023 году и на плановый период 2024-2025 годов по подведомственным учреждениям            </vt:lpstr>
      <vt:lpstr>Распределение расходов бюджета муниципального образования «Полевское сельское поселение» Октябрьского муниципального района ЕАО в 2023 году и на плановый период 2024-2025 годов по программным и не программным направлениям        </vt:lpstr>
      <vt:lpstr>Расходы бюджета муниципального образования «Полевское сельское поселение» Октябрьского муниципального района ЕАО в 2023 году и на плановый период 2024-2025 годов в разрезе муниципальных программ         </vt:lpstr>
      <vt:lpstr>Расходы бюджета муниципального образования «Полевское сельское поселение» Октябрьского муниципального района ЕАО в 2023 году и на плановый период 2024-2025 годов в области мероприятий непрограммных направлений          </vt:lpstr>
      <vt:lpstr>Расходы бюджета муниципального образования «Полевское сельское поселение» Октябрьского муниципального района ЕАО в 2023 году и на плановый период 2024-2025 годов в области мероприятий непрограммных направлений           </vt:lpstr>
      <vt:lpstr> </vt:lpstr>
      <vt:lpstr>Расходы бюджета муниципального образования «Полевское сельское поселение» Октябрьского муниципального района ЕАО в 2023 году и на плановый период 2024-2025 годов в области мероприятий         </vt:lpstr>
      <vt:lpstr>Расходы бюджета муниципального образования «Полевское сельское поселение» Октябрьского муниципального района ЕАО в 2023 году и на плановый период 2024-2025 годов в области мероприятий непрограммных направлений         </vt:lpstr>
      <vt:lpstr>Расходы бюджета муниципального образования «Полевское сельское поселение» Октябрьского муниципального района ЕАО в 2023 году и на плановый период 2024-2025 годов в области мероприятий непрограммных направлений       </vt:lpstr>
      <vt:lpstr>ПОЯСНИТЕЛЬНАЯ ЗАПИСКА к проекту бюджета муниципального образования «Полевское сельское поселение» Октябрьского муниципального района ЕАО на 2023 год и плановый период на 2024-2025 годов</vt:lpstr>
      <vt:lpstr>В расчетах прогноза по налоговым доходам учтены следующие основные показатели, характеризующие налоговую базу и влияющие на объем поступления налогов в бюджет муниципального образования: </vt:lpstr>
      <vt:lpstr>Определение объемов бюджетных ассигнований на 2023 год и на плановый период 2023 и 2024 годов осуществлено на основе утвержденных бюджетных ассигнований по состоянию на 01.11.2022: </vt:lpstr>
      <vt:lpstr>Слайд 29</vt:lpstr>
      <vt:lpstr>Уважаемые жители Полевского сельского поселения!     </vt:lpstr>
      <vt:lpstr>Слайд 31</vt:lpstr>
    </vt:vector>
  </TitlesOfParts>
  <Company>fofurmanov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Бюджет для граждан 2017г</dc:title>
  <dc:creator>User1</dc:creator>
  <cp:lastModifiedBy>Ступина ОС</cp:lastModifiedBy>
  <cp:revision>226</cp:revision>
  <cp:lastPrinted>2020-12-17T23:50:48Z</cp:lastPrinted>
  <dcterms:created xsi:type="dcterms:W3CDTF">2017-05-23T06:31:16Z</dcterms:created>
  <dcterms:modified xsi:type="dcterms:W3CDTF">2022-11-29T00:33:52Z</dcterms:modified>
</cp:coreProperties>
</file>