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3"/>
  </p:notesMasterIdLst>
  <p:sldIdLst>
    <p:sldId id="256" r:id="rId2"/>
    <p:sldId id="257" r:id="rId3"/>
    <p:sldId id="259" r:id="rId4"/>
    <p:sldId id="264" r:id="rId5"/>
    <p:sldId id="283" r:id="rId6"/>
    <p:sldId id="263" r:id="rId7"/>
    <p:sldId id="292" r:id="rId8"/>
    <p:sldId id="287" r:id="rId9"/>
    <p:sldId id="289" r:id="rId10"/>
    <p:sldId id="290" r:id="rId11"/>
    <p:sldId id="291" r:id="rId12"/>
    <p:sldId id="299" r:id="rId13"/>
    <p:sldId id="307" r:id="rId14"/>
    <p:sldId id="308" r:id="rId15"/>
    <p:sldId id="288" r:id="rId16"/>
    <p:sldId id="296" r:id="rId17"/>
    <p:sldId id="297" r:id="rId18"/>
    <p:sldId id="301" r:id="rId19"/>
    <p:sldId id="298" r:id="rId20"/>
    <p:sldId id="271" r:id="rId21"/>
    <p:sldId id="302" r:id="rId22"/>
    <p:sldId id="313" r:id="rId23"/>
    <p:sldId id="272" r:id="rId24"/>
    <p:sldId id="273" r:id="rId25"/>
    <p:sldId id="303" r:id="rId26"/>
    <p:sldId id="309" r:id="rId27"/>
    <p:sldId id="310" r:id="rId28"/>
    <p:sldId id="311" r:id="rId29"/>
    <p:sldId id="312" r:id="rId30"/>
    <p:sldId id="304" r:id="rId31"/>
    <p:sldId id="305" r:id="rId32"/>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87596"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1054;&#1082;&#1089;&#1072;&#1085;&#1072;\Desktop\&#1041;&#1091;&#1093;&#1075;&#1072;&#1083;&#1090;&#1077;&#1088;&#1080;&#1103;\&#1044;&#1083;&#1103;%20&#1075;&#1088;&#1072;&#1078;&#1076;&#1072;&#1085;%20&#1085;&#1072;%20&#1089;&#1072;&#1081;&#1090;\&#1054;&#1073;&#1088;&#1072;&#1079;&#1094;&#1099;,%20&#1090;&#1072;&#1073;&#1083;&#1080;&#1094;&#1099;\&#1050;&#1072;&#1088;&#1090;&#1080;&#1085;&#1082;&#1080;,%20&#1090;&#1072;&#1073;&#1083;&#1080;&#1094;&#1099;\&#1058;&#1072;&#1073;&#1083;&#1080;&#1094;&#1099;\&#1044;&#1086;&#1093;&#1086;&#1076;&#1099;,%20&#1087;&#1088;&#1086;&#1075;&#1088;&#1072;&#1084;&#1084;&#1099;.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57;&#1090;&#1091;&#1087;&#1080;&#1085;&#1072;%20&#1054;&#1057;\Desktop\&#1041;&#1091;&#1093;&#1075;&#1072;&#1083;&#1090;&#1077;&#1088;&#1080;&#1103;\&#1044;&#1083;&#1103;%20&#1075;&#1088;&#1072;&#1078;&#1076;&#1072;&#1085;%20&#1085;&#1072;%20&#1089;&#1072;&#1081;&#1090;\&#1054;&#1073;&#1088;&#1072;&#1079;&#1094;&#1099;,%20&#1090;&#1072;&#1073;&#1083;&#1080;&#1094;&#1099;\&#1050;&#1072;&#1088;&#1090;&#1080;&#1085;&#1082;&#1080;,%20&#1090;&#1072;&#1073;&#1083;&#1080;&#1094;&#1099;\&#1058;&#1072;&#1073;&#1083;&#1080;&#1094;&#1099;\&#1048;&#1089;&#1090;&#1086;&#1095;&#1085;&#1080;&#1082;&#1080;%20&#1076;&#1086;&#1093;&#1086;&#1076;&#1086;&#1074;.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12.xml.rels><?xml version="1.0" encoding="UTF-8" standalone="yes"?>
<Relationships xmlns="http://schemas.openxmlformats.org/package/2006/relationships"><Relationship Id="rId1" Type="http://schemas.openxmlformats.org/officeDocument/2006/relationships/oleObject" Target="file:///C:\Users\&#1057;&#1090;&#1091;&#1087;&#1080;&#1085;&#1072;%20&#1054;&#1057;\Desktop\&#1041;&#1091;&#1093;&#1075;&#1072;&#1083;&#1090;&#1077;&#1088;&#1080;&#1103;\&#1044;&#1083;&#1103;%20&#1075;&#1088;&#1072;&#1078;&#1076;&#1072;&#1085;%20&#1085;&#1072;%20&#1089;&#1072;&#1081;&#1090;\&#1054;&#1073;&#1088;&#1072;&#1079;&#1094;&#1099;,%20&#1090;&#1072;&#1073;&#1083;&#1080;&#1094;&#1099;\&#1050;&#1072;&#1088;&#1090;&#1080;&#1085;&#1082;&#1080;,%20&#1090;&#1072;&#1073;&#1083;&#1080;&#1094;&#1099;\&#1058;&#1072;&#1073;&#1083;&#1080;&#1094;&#1099;\&#1044;&#1086;&#1093;&#1086;&#1076;&#1099;,%20&#1087;&#1088;&#1086;&#1075;&#1088;&#1072;&#1084;&#1084;&#109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57;&#1090;&#1091;&#1087;&#1080;&#1085;&#1072;%20&#1054;&#1057;\Desktop\&#1041;&#1091;&#1093;&#1075;&#1072;&#1083;&#1090;&#1077;&#1088;&#1080;&#1103;\&#1044;&#1083;&#1103;%20&#1075;&#1088;&#1072;&#1078;&#1076;&#1072;&#1085;%20&#1085;&#1072;%20&#1089;&#1072;&#1081;&#1090;\&#1054;&#1073;&#1088;&#1072;&#1079;&#1094;&#1099;,%20&#1090;&#1072;&#1073;&#1083;&#1080;&#1094;&#1099;\&#1050;&#1072;&#1088;&#1090;&#1080;&#1085;&#1082;&#1080;,%20&#1090;&#1072;&#1073;&#1083;&#1080;&#1094;&#1099;\&#1058;&#1072;&#1073;&#1083;&#1080;&#1094;&#1099;\&#1044;&#1086;&#1093;&#1086;&#1076;&#1099;,%20&#1087;&#1088;&#1086;&#1075;&#1088;&#1072;&#1084;&#1084;&#1099;.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1057;&#1090;&#1091;&#1087;&#1080;&#1085;&#1072;%20&#1054;&#1057;\Desktop\&#1041;&#1091;&#1093;&#1075;&#1072;&#1083;&#1090;&#1077;&#1088;&#1080;&#1103;\&#1044;&#1083;&#1103;%20&#1075;&#1088;&#1072;&#1078;&#1076;&#1072;&#1085;%20&#1085;&#1072;%20&#1089;&#1072;&#1081;&#1090;\&#1054;&#1073;&#1088;&#1072;&#1079;&#1094;&#1099;,%20&#1090;&#1072;&#1073;&#1083;&#1080;&#1094;&#1099;\&#1050;&#1072;&#1088;&#1090;&#1080;&#1085;&#1082;&#1080;,%20&#1090;&#1072;&#1073;&#1083;&#1080;&#1094;&#1099;\&#1058;&#1072;&#1073;&#1083;&#1080;&#1094;&#1099;\&#1048;&#1089;&#1090;&#1086;&#1095;&#1085;&#1080;&#1082;&#1080;%20&#1076;&#1086;&#1093;&#1086;&#1076;&#1086;&#107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7;&#1090;&#1091;&#1087;&#1080;&#1085;&#1072;%20&#1054;&#1057;\Desktop\&#1041;&#1091;&#1093;&#1075;&#1072;&#1083;&#1090;&#1077;&#1088;&#1080;&#1103;\&#1044;&#1083;&#1103;%20&#1075;&#1088;&#1072;&#1078;&#1076;&#1072;&#1085;%20&#1085;&#1072;%20&#1089;&#1072;&#1081;&#1090;\&#1054;&#1073;&#1088;&#1072;&#1079;&#1094;&#1099;,%20&#1090;&#1072;&#1073;&#1083;&#1080;&#1094;&#1099;\&#1050;&#1072;&#1088;&#1090;&#1080;&#1085;&#1082;&#1080;,%20&#1090;&#1072;&#1073;&#1083;&#1080;&#1094;&#1099;\&#1058;&#1072;&#1073;&#1083;&#1080;&#1094;&#1099;\&#1048;&#1089;&#1090;&#1086;&#1095;&#1085;&#1080;&#1082;&#1080;%20&#1076;&#1086;&#1093;&#1086;&#1076;&#1086;&#107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1057;&#1090;&#1091;&#1087;&#1080;&#1085;&#1072;%20&#1054;&#1057;\Desktop\&#1041;&#1091;&#1093;&#1075;&#1072;&#1083;&#1090;&#1077;&#1088;&#1080;&#1103;\&#1044;&#1083;&#1103;%20&#1075;&#1088;&#1072;&#1078;&#1076;&#1072;&#1085;%20&#1085;&#1072;%20&#1089;&#1072;&#1081;&#1090;\&#1054;&#1073;&#1088;&#1072;&#1079;&#1094;&#1099;,%20&#1090;&#1072;&#1073;&#1083;&#1080;&#1094;&#1099;\&#1050;&#1072;&#1088;&#1090;&#1080;&#1085;&#1082;&#1080;,%20&#1090;&#1072;&#1073;&#1083;&#1080;&#1094;&#1099;\&#1058;&#1072;&#1073;&#1083;&#1080;&#1094;&#1099;\&#1048;&#1089;&#1090;&#1086;&#1095;&#1085;&#1080;&#1082;&#1080;%20&#1076;&#1086;&#1093;&#1086;&#1076;&#1086;&#1074;.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1057;&#1090;&#1091;&#1087;&#1080;&#1085;&#1072;%20&#1054;&#1057;\Desktop\&#1041;&#1091;&#1093;&#1075;&#1072;&#1083;&#1090;&#1077;&#1088;&#1080;&#1103;\&#1044;&#1083;&#1103;%20&#1075;&#1088;&#1072;&#1078;&#1076;&#1072;&#1085;%20&#1085;&#1072;%20&#1089;&#1072;&#1081;&#1090;\&#1054;&#1073;&#1088;&#1072;&#1079;&#1094;&#1099;,%20&#1090;&#1072;&#1073;&#1083;&#1080;&#1094;&#1099;\&#1050;&#1072;&#1088;&#1090;&#1080;&#1085;&#1082;&#1080;,%20&#1090;&#1072;&#1073;&#1083;&#1080;&#1094;&#1099;\&#1058;&#1072;&#1073;&#1083;&#1080;&#1094;&#1099;\&#1048;&#1089;&#1090;&#1086;&#1095;&#1085;&#1080;&#1082;&#1080;%20&#1076;&#1086;&#1093;&#1086;&#1076;&#1086;&#10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0.37390289967781809"/>
          <c:y val="7.4514937824766092E-2"/>
          <c:w val="0.62609710032219013"/>
          <c:h val="0.61321319999853319"/>
        </c:manualLayout>
      </c:layout>
      <c:barChart>
        <c:barDir val="col"/>
        <c:grouping val="clustered"/>
        <c:axId val="110641920"/>
        <c:axId val="110643456"/>
      </c:barChart>
      <c:catAx>
        <c:axId val="110641920"/>
        <c:scaling>
          <c:orientation val="minMax"/>
        </c:scaling>
        <c:axPos val="b"/>
        <c:tickLblPos val="nextTo"/>
        <c:crossAx val="110643456"/>
        <c:crosses val="autoZero"/>
        <c:auto val="1"/>
        <c:lblAlgn val="ctr"/>
        <c:lblOffset val="100"/>
      </c:catAx>
      <c:valAx>
        <c:axId val="110643456"/>
        <c:scaling>
          <c:orientation val="minMax"/>
        </c:scaling>
        <c:delete val="1"/>
        <c:axPos val="l"/>
        <c:majorGridlines/>
        <c:numFmt formatCode="0.0%" sourceLinked="1"/>
        <c:tickLblPos val="none"/>
        <c:crossAx val="110641920"/>
        <c:crosses val="autoZero"/>
        <c:crossBetween val="between"/>
      </c:valAx>
      <c:spPr>
        <a:noFill/>
        <a:ln w="25400">
          <a:noFill/>
        </a:ln>
      </c:spPr>
    </c:plotArea>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3969989854068518"/>
          <c:y val="1.5336460200074386E-2"/>
        </c:manualLayout>
      </c:layout>
    </c:title>
    <c:plotArea>
      <c:layout/>
      <c:pieChart>
        <c:varyColors val="1"/>
        <c:ser>
          <c:idx val="0"/>
          <c:order val="0"/>
          <c:tx>
            <c:strRef>
              <c:f>'Источник дохода 2024'!$B$30</c:f>
              <c:strCache>
                <c:ptCount val="1"/>
                <c:pt idx="0">
                  <c:v>2026 год</c:v>
                </c:pt>
              </c:strCache>
            </c:strRef>
          </c:tx>
          <c:dLbls>
            <c:spPr>
              <a:noFill/>
              <a:ln>
                <a:noFill/>
              </a:ln>
              <a:effectLst/>
            </c:spPr>
            <c:showVal val="1"/>
            <c:showLeaderLines val="1"/>
            <c:extLst xmlns:c16r2="http://schemas.microsoft.com/office/drawing/2015/06/chart">
              <c:ext xmlns:c15="http://schemas.microsoft.com/office/drawing/2012/chart" uri="{CE6537A1-D6FC-4f65-9D91-7224C49458BB}"/>
            </c:extLst>
          </c:dLbls>
          <c:cat>
            <c:strRef>
              <c:f>'Источник дохода 2024'!$A$31:$A$34</c:f>
              <c:strCache>
                <c:ptCount val="4"/>
                <c:pt idx="0">
                  <c:v>Налог на доходы физических лиц</c:v>
                </c:pt>
                <c:pt idx="1">
                  <c:v>Единый сельскохозяйственный налог</c:v>
                </c:pt>
                <c:pt idx="2">
                  <c:v>Земельный налог</c:v>
                </c:pt>
                <c:pt idx="3">
                  <c:v>Налог на имущество физических лиц</c:v>
                </c:pt>
              </c:strCache>
            </c:strRef>
          </c:cat>
          <c:val>
            <c:numRef>
              <c:f>'Источник дохода 2024'!$B$31:$B$34</c:f>
              <c:numCache>
                <c:formatCode>0.0%</c:formatCode>
                <c:ptCount val="4"/>
                <c:pt idx="0">
                  <c:v>0.43380000000000091</c:v>
                </c:pt>
                <c:pt idx="1">
                  <c:v>0.11070000000000002</c:v>
                </c:pt>
                <c:pt idx="2">
                  <c:v>0.39510000000000073</c:v>
                </c:pt>
                <c:pt idx="3">
                  <c:v>6.0400000000000023E-2</c:v>
                </c:pt>
              </c:numCache>
            </c:numRef>
          </c:val>
          <c:extLst xmlns:c16r2="http://schemas.microsoft.com/office/drawing/2015/06/chart">
            <c:ext xmlns:c16="http://schemas.microsoft.com/office/drawing/2014/chart" uri="{C3380CC4-5D6E-409C-BE32-E72D297353CC}">
              <c16:uniqueId val="{00000000-B94F-443E-8067-089C21787B68}"/>
            </c:ext>
          </c:extLst>
        </c:ser>
        <c:firstSliceAng val="0"/>
      </c:pieChart>
    </c:plotArea>
    <c:legend>
      <c:legendPos val="r"/>
      <c:layout/>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sideWall>
      <c:spPr>
        <a:noFill/>
        <a:ln w="25400">
          <a:noFill/>
        </a:ln>
      </c:spPr>
    </c:sideWall>
    <c:backWall>
      <c:spPr>
        <a:noFill/>
        <a:ln w="25400">
          <a:noFill/>
        </a:ln>
      </c:spPr>
    </c:backWall>
    <c:plotArea>
      <c:layout/>
      <c:bar3DChart>
        <c:barDir val="bar"/>
        <c:grouping val="clustered"/>
        <c:shape val="box"/>
        <c:axId val="127067648"/>
        <c:axId val="127152128"/>
        <c:axId val="0"/>
      </c:bar3DChart>
      <c:catAx>
        <c:axId val="127067648"/>
        <c:scaling>
          <c:orientation val="minMax"/>
        </c:scaling>
        <c:axPos val="l"/>
        <c:tickLblPos val="nextTo"/>
        <c:crossAx val="127152128"/>
        <c:crosses val="autoZero"/>
        <c:auto val="1"/>
        <c:lblAlgn val="ctr"/>
        <c:lblOffset val="100"/>
      </c:catAx>
      <c:valAx>
        <c:axId val="127152128"/>
        <c:scaling>
          <c:orientation val="minMax"/>
        </c:scaling>
        <c:axPos val="b"/>
        <c:majorGridlines/>
        <c:numFmt formatCode="0.0%" sourceLinked="1"/>
        <c:tickLblPos val="nextTo"/>
        <c:crossAx val="127067648"/>
        <c:crosses val="autoZero"/>
        <c:crossBetween val="between"/>
      </c:valAx>
      <c:spPr>
        <a:noFill/>
        <a:ln w="25400">
          <a:noFill/>
        </a:ln>
      </c:spPr>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bar"/>
        <c:grouping val="clustered"/>
        <c:ser>
          <c:idx val="0"/>
          <c:order val="0"/>
          <c:tx>
            <c:strRef>
              <c:f>'2024-1'!$A$9</c:f>
              <c:strCache>
                <c:ptCount val="1"/>
                <c:pt idx="0">
                  <c:v>Администрация Полевского сельского поселения Октябрьского муниципального района Еврейской автономной области</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'2024-1'!$B$8:$D$8</c:f>
              <c:strCache>
                <c:ptCount val="3"/>
                <c:pt idx="0">
                  <c:v>2024 год</c:v>
                </c:pt>
                <c:pt idx="1">
                  <c:v>2025 год</c:v>
                </c:pt>
                <c:pt idx="2">
                  <c:v>2026 год</c:v>
                </c:pt>
              </c:strCache>
            </c:strRef>
          </c:cat>
          <c:val>
            <c:numRef>
              <c:f>'2024-1'!$B$9:$D$9</c:f>
              <c:numCache>
                <c:formatCode>0.0%</c:formatCode>
                <c:ptCount val="3"/>
                <c:pt idx="0">
                  <c:v>0.65810000000000024</c:v>
                </c:pt>
                <c:pt idx="1">
                  <c:v>0.61100000000000021</c:v>
                </c:pt>
                <c:pt idx="2">
                  <c:v>0.60140000000000005</c:v>
                </c:pt>
              </c:numCache>
            </c:numRef>
          </c:val>
          <c:extLst xmlns:c16r2="http://schemas.microsoft.com/office/drawing/2015/06/chart">
            <c:ext xmlns:c16="http://schemas.microsoft.com/office/drawing/2014/chart" uri="{C3380CC4-5D6E-409C-BE32-E72D297353CC}">
              <c16:uniqueId val="{00000000-FC24-45FB-B900-1E7477944A14}"/>
            </c:ext>
          </c:extLst>
        </c:ser>
        <c:ser>
          <c:idx val="1"/>
          <c:order val="1"/>
          <c:tx>
            <c:strRef>
              <c:f>'2024-1'!$A$10</c:f>
              <c:strCache>
                <c:ptCount val="1"/>
                <c:pt idx="0">
                  <c:v>Муниципальное казенное учреждение "Поселенческий центр культуры и досуга" муниципального образования "Полевское сельское поселение" Октябрьского муниципального района Еврейской автономной области</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'2024-1'!$B$8:$D$8</c:f>
              <c:strCache>
                <c:ptCount val="3"/>
                <c:pt idx="0">
                  <c:v>2024 год</c:v>
                </c:pt>
                <c:pt idx="1">
                  <c:v>2025 год</c:v>
                </c:pt>
                <c:pt idx="2">
                  <c:v>2026 год</c:v>
                </c:pt>
              </c:strCache>
            </c:strRef>
          </c:cat>
          <c:val>
            <c:numRef>
              <c:f>'2024-1'!$B$10:$D$10</c:f>
              <c:numCache>
                <c:formatCode>0.0%</c:formatCode>
                <c:ptCount val="3"/>
                <c:pt idx="0">
                  <c:v>0.34190000000000009</c:v>
                </c:pt>
                <c:pt idx="1">
                  <c:v>0.38900000000000012</c:v>
                </c:pt>
                <c:pt idx="2">
                  <c:v>0.39860000000000012</c:v>
                </c:pt>
              </c:numCache>
            </c:numRef>
          </c:val>
          <c:extLst xmlns:c16r2="http://schemas.microsoft.com/office/drawing/2015/06/chart">
            <c:ext xmlns:c16="http://schemas.microsoft.com/office/drawing/2014/chart" uri="{C3380CC4-5D6E-409C-BE32-E72D297353CC}">
              <c16:uniqueId val="{00000001-FC24-45FB-B900-1E7477944A14}"/>
            </c:ext>
          </c:extLst>
        </c:ser>
        <c:shape val="box"/>
        <c:axId val="126625280"/>
        <c:axId val="126626816"/>
        <c:axId val="0"/>
      </c:bar3DChart>
      <c:catAx>
        <c:axId val="126625280"/>
        <c:scaling>
          <c:orientation val="minMax"/>
        </c:scaling>
        <c:axPos val="l"/>
        <c:numFmt formatCode="General" sourceLinked="0"/>
        <c:tickLblPos val="nextTo"/>
        <c:crossAx val="126626816"/>
        <c:crosses val="autoZero"/>
        <c:auto val="1"/>
        <c:lblAlgn val="ctr"/>
        <c:lblOffset val="100"/>
      </c:catAx>
      <c:valAx>
        <c:axId val="126626816"/>
        <c:scaling>
          <c:orientation val="minMax"/>
        </c:scaling>
        <c:axPos val="b"/>
        <c:majorGridlines/>
        <c:numFmt formatCode="0.0%" sourceLinked="1"/>
        <c:tickLblPos val="nextTo"/>
        <c:crossAx val="126625280"/>
        <c:crosses val="autoZero"/>
        <c:crossBetween val="between"/>
      </c:valAx>
    </c:plotArea>
    <c:legend>
      <c:legendPos val="r"/>
      <c:layout>
        <c:manualLayout>
          <c:xMode val="edge"/>
          <c:yMode val="edge"/>
          <c:x val="0.64444444444444626"/>
          <c:y val="3.9397196097593151E-2"/>
          <c:w val="0.34166666666666751"/>
          <c:h val="0.93845941083099305"/>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'2024'!$A$9</c:f>
              <c:strCache>
                <c:ptCount val="1"/>
                <c:pt idx="0">
                  <c:v>Неналоговые доходы</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'2024'!$B$8:$D$8</c:f>
              <c:strCache>
                <c:ptCount val="3"/>
                <c:pt idx="0">
                  <c:v>2024 год</c:v>
                </c:pt>
                <c:pt idx="1">
                  <c:v>2025 год</c:v>
                </c:pt>
                <c:pt idx="2">
                  <c:v>2026 год</c:v>
                </c:pt>
              </c:strCache>
            </c:strRef>
          </c:cat>
          <c:val>
            <c:numRef>
              <c:f>'2024'!$B$9:$D$9</c:f>
              <c:numCache>
                <c:formatCode>0.0%</c:formatCode>
                <c:ptCount val="3"/>
                <c:pt idx="0">
                  <c:v>2.5999999999999999E-3</c:v>
                </c:pt>
                <c:pt idx="1">
                  <c:v>2.8999999999999998E-3</c:v>
                </c:pt>
                <c:pt idx="2">
                  <c:v>2.8999999999999998E-3</c:v>
                </c:pt>
              </c:numCache>
            </c:numRef>
          </c:val>
          <c:extLst xmlns:c16r2="http://schemas.microsoft.com/office/drawing/2015/06/chart">
            <c:ext xmlns:c16="http://schemas.microsoft.com/office/drawing/2014/chart" uri="{C3380CC4-5D6E-409C-BE32-E72D297353CC}">
              <c16:uniqueId val="{00000000-FC95-478F-B4B7-FD465B7B3F23}"/>
            </c:ext>
          </c:extLst>
        </c:ser>
        <c:ser>
          <c:idx val="1"/>
          <c:order val="1"/>
          <c:tx>
            <c:strRef>
              <c:f>'2024'!$A$10</c:f>
              <c:strCache>
                <c:ptCount val="1"/>
                <c:pt idx="0">
                  <c:v>Налоговые доходы</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'2024'!$B$8:$D$8</c:f>
              <c:strCache>
                <c:ptCount val="3"/>
                <c:pt idx="0">
                  <c:v>2024 год</c:v>
                </c:pt>
                <c:pt idx="1">
                  <c:v>2025 год</c:v>
                </c:pt>
                <c:pt idx="2">
                  <c:v>2026 год</c:v>
                </c:pt>
              </c:strCache>
            </c:strRef>
          </c:cat>
          <c:val>
            <c:numRef>
              <c:f>'2024'!$B$10:$D$10</c:f>
              <c:numCache>
                <c:formatCode>0.0%</c:formatCode>
                <c:ptCount val="3"/>
                <c:pt idx="0">
                  <c:v>8.8100000000000067E-2</c:v>
                </c:pt>
                <c:pt idx="1">
                  <c:v>9.9800000000000028E-2</c:v>
                </c:pt>
                <c:pt idx="2">
                  <c:v>0.10800000000000004</c:v>
                </c:pt>
              </c:numCache>
            </c:numRef>
          </c:val>
          <c:extLst xmlns:c16r2="http://schemas.microsoft.com/office/drawing/2015/06/chart">
            <c:ext xmlns:c16="http://schemas.microsoft.com/office/drawing/2014/chart" uri="{C3380CC4-5D6E-409C-BE32-E72D297353CC}">
              <c16:uniqueId val="{00000001-FC95-478F-B4B7-FD465B7B3F23}"/>
            </c:ext>
          </c:extLst>
        </c:ser>
        <c:ser>
          <c:idx val="2"/>
          <c:order val="2"/>
          <c:tx>
            <c:strRef>
              <c:f>'2024'!$A$11</c:f>
              <c:strCache>
                <c:ptCount val="1"/>
                <c:pt idx="0">
                  <c:v>Безвозмездные поступления</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'2024'!$B$8:$D$8</c:f>
              <c:strCache>
                <c:ptCount val="3"/>
                <c:pt idx="0">
                  <c:v>2024 год</c:v>
                </c:pt>
                <c:pt idx="1">
                  <c:v>2025 год</c:v>
                </c:pt>
                <c:pt idx="2">
                  <c:v>2026 год</c:v>
                </c:pt>
              </c:strCache>
            </c:strRef>
          </c:cat>
          <c:val>
            <c:numRef>
              <c:f>'2024'!$B$11:$D$11</c:f>
              <c:numCache>
                <c:formatCode>0.0%</c:formatCode>
                <c:ptCount val="3"/>
                <c:pt idx="0">
                  <c:v>0.90939999999999999</c:v>
                </c:pt>
                <c:pt idx="1">
                  <c:v>0.89729999999999999</c:v>
                </c:pt>
                <c:pt idx="2">
                  <c:v>0.88900000000000001</c:v>
                </c:pt>
              </c:numCache>
            </c:numRef>
          </c:val>
          <c:extLst xmlns:c16r2="http://schemas.microsoft.com/office/drawing/2015/06/chart">
            <c:ext xmlns:c16="http://schemas.microsoft.com/office/drawing/2014/chart" uri="{C3380CC4-5D6E-409C-BE32-E72D297353CC}">
              <c16:uniqueId val="{00000002-FC95-478F-B4B7-FD465B7B3F23}"/>
            </c:ext>
          </c:extLst>
        </c:ser>
        <c:axId val="113641344"/>
        <c:axId val="113642880"/>
      </c:barChart>
      <c:catAx>
        <c:axId val="113641344"/>
        <c:scaling>
          <c:orientation val="minMax"/>
        </c:scaling>
        <c:axPos val="b"/>
        <c:numFmt formatCode="General" sourceLinked="0"/>
        <c:tickLblPos val="nextTo"/>
        <c:crossAx val="113642880"/>
        <c:crosses val="autoZero"/>
        <c:auto val="1"/>
        <c:lblAlgn val="ctr"/>
        <c:lblOffset val="100"/>
      </c:catAx>
      <c:valAx>
        <c:axId val="113642880"/>
        <c:scaling>
          <c:orientation val="minMax"/>
        </c:scaling>
        <c:axPos val="l"/>
        <c:majorGridlines/>
        <c:numFmt formatCode="0.0%" sourceLinked="1"/>
        <c:tickLblPos val="nextTo"/>
        <c:crossAx val="113641344"/>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3.6670925452727807E-2"/>
          <c:y val="7.3907462662878717E-2"/>
          <c:w val="0.47150903889822759"/>
          <c:h val="0.72113201225101464"/>
        </c:manualLayout>
      </c:layout>
      <c:pie3DChart>
        <c:varyColors val="1"/>
      </c:pie3DChart>
    </c:plotArea>
    <c:legend>
      <c:legendPos val="r"/>
      <c:layout>
        <c:manualLayout>
          <c:xMode val="edge"/>
          <c:yMode val="edge"/>
          <c:x val="0.51294734612820791"/>
          <c:y val="0.60071837256178406"/>
          <c:w val="0.36138953310743566"/>
          <c:h val="0.37025171806307233"/>
        </c:manualLayout>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7.4065610150208863E-2"/>
          <c:y val="2.4731729154276415E-4"/>
          <c:w val="0.47150903889822759"/>
          <c:h val="0.72113201225101464"/>
        </c:manualLayout>
      </c:layout>
      <c:pie3DChart>
        <c:varyColors val="1"/>
      </c:pie3DChart>
    </c:plotArea>
    <c:legend>
      <c:legendPos val="r"/>
      <c:layout/>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manualLayout>
          <c:layoutTarget val="inner"/>
          <c:xMode val="edge"/>
          <c:yMode val="edge"/>
          <c:x val="8.0763219204340986E-2"/>
          <c:y val="0.19736587900630884"/>
          <c:w val="0.47150903889822759"/>
          <c:h val="0.72113201225101464"/>
        </c:manualLayout>
      </c:layout>
      <c:pie3DChart>
        <c:varyColors val="1"/>
        <c:ser>
          <c:idx val="0"/>
          <c:order val="0"/>
          <c:tx>
            <c:strRef>
              <c:f>'Источник дохода 2024'!$B$12</c:f>
              <c:strCache>
                <c:ptCount val="1"/>
                <c:pt idx="0">
                  <c:v>2024 год</c:v>
                </c:pt>
              </c:strCache>
            </c:strRef>
          </c:tx>
          <c:dLbls>
            <c:spPr>
              <a:noFill/>
              <a:ln>
                <a:noFill/>
              </a:ln>
              <a:effectLst/>
            </c:spPr>
            <c:showVal val="1"/>
            <c:showLeaderLines val="1"/>
            <c:extLst xmlns:c16r2="http://schemas.microsoft.com/office/drawing/2015/06/chart">
              <c:ext xmlns:c15="http://schemas.microsoft.com/office/drawing/2012/chart" uri="{CE6537A1-D6FC-4f65-9D91-7224C49458BB}"/>
            </c:extLst>
          </c:dLbls>
          <c:cat>
            <c:strRef>
              <c:f>'Источник дохода 2024'!$A$13:$A$16</c:f>
              <c:strCache>
                <c:ptCount val="4"/>
                <c:pt idx="0">
                  <c:v>Налог на доходы физических лиц</c:v>
                </c:pt>
                <c:pt idx="1">
                  <c:v>Единый сельскохозяйственный налог</c:v>
                </c:pt>
                <c:pt idx="2">
                  <c:v>Земельный налог</c:v>
                </c:pt>
                <c:pt idx="3">
                  <c:v>Налог на имущество физических лиц</c:v>
                </c:pt>
              </c:strCache>
            </c:strRef>
          </c:cat>
          <c:val>
            <c:numRef>
              <c:f>'Источник дохода 2024'!$B$13:$B$16</c:f>
              <c:numCache>
                <c:formatCode>0.0%</c:formatCode>
                <c:ptCount val="4"/>
                <c:pt idx="0">
                  <c:v>0.43900000000000067</c:v>
                </c:pt>
                <c:pt idx="1">
                  <c:v>6.2400000000000115E-2</c:v>
                </c:pt>
                <c:pt idx="2">
                  <c:v>0.43350000000000066</c:v>
                </c:pt>
                <c:pt idx="3">
                  <c:v>6.5199999999999994E-2</c:v>
                </c:pt>
              </c:numCache>
            </c:numRef>
          </c:val>
          <c:extLst xmlns:c16r2="http://schemas.microsoft.com/office/drawing/2015/06/chart">
            <c:ext xmlns:c16="http://schemas.microsoft.com/office/drawing/2014/chart" uri="{C3380CC4-5D6E-409C-BE32-E72D297353CC}">
              <c16:uniqueId val="{00000000-4CBF-4489-9C79-8E885850E591}"/>
            </c:ext>
          </c:extLst>
        </c:ser>
      </c:pie3DChart>
    </c:plotArea>
    <c:legend>
      <c:legendPos val="r"/>
      <c:layout/>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1761611260772071E-2"/>
          <c:y val="0.14316776923998537"/>
          <c:w val="0.55304645444587675"/>
          <c:h val="0.5951762822069554"/>
        </c:manualLayout>
      </c:layout>
      <c:pieChart>
        <c:varyColors val="1"/>
        <c:firstSliceAng val="0"/>
      </c:pieChart>
    </c:plotArea>
    <c:legend>
      <c:legendPos val="r"/>
      <c:layout>
        <c:manualLayout>
          <c:xMode val="edge"/>
          <c:yMode val="edge"/>
          <c:x val="0.58701645016760018"/>
          <c:y val="0.53594959734216685"/>
          <c:w val="0.29356821483477186"/>
          <c:h val="0.41618985632546995"/>
        </c:manualLayout>
      </c:layout>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'Источник дохода 2024'!$B$21</c:f>
              <c:strCache>
                <c:ptCount val="1"/>
                <c:pt idx="0">
                  <c:v>2025 год</c:v>
                </c:pt>
              </c:strCache>
            </c:strRef>
          </c:tx>
          <c:dLbls>
            <c:spPr>
              <a:noFill/>
              <a:ln>
                <a:noFill/>
              </a:ln>
              <a:effectLst/>
            </c:spPr>
            <c:showVal val="1"/>
            <c:showLeaderLines val="1"/>
            <c:extLst xmlns:c16r2="http://schemas.microsoft.com/office/drawing/2015/06/chart">
              <c:ext xmlns:c15="http://schemas.microsoft.com/office/drawing/2012/chart" uri="{CE6537A1-D6FC-4f65-9D91-7224C49458BB}"/>
            </c:extLst>
          </c:dLbls>
          <c:cat>
            <c:strRef>
              <c:f>'Источник дохода 2024'!$A$22:$A$25</c:f>
              <c:strCache>
                <c:ptCount val="4"/>
                <c:pt idx="0">
                  <c:v>Налог на доходы физических лиц</c:v>
                </c:pt>
                <c:pt idx="1">
                  <c:v>Единый сельскохозяйственный налог</c:v>
                </c:pt>
                <c:pt idx="2">
                  <c:v>Земельный налог</c:v>
                </c:pt>
                <c:pt idx="3">
                  <c:v>Налог на имущество физических лиц</c:v>
                </c:pt>
              </c:strCache>
            </c:strRef>
          </c:cat>
          <c:val>
            <c:numRef>
              <c:f>'Источник дохода 2024'!$B$22:$B$25</c:f>
              <c:numCache>
                <c:formatCode>0.0%</c:formatCode>
                <c:ptCount val="4"/>
                <c:pt idx="0">
                  <c:v>0.44060000000000005</c:v>
                </c:pt>
                <c:pt idx="1">
                  <c:v>6.6000000000000003E-2</c:v>
                </c:pt>
                <c:pt idx="2">
                  <c:v>0.42800000000000032</c:v>
                </c:pt>
                <c:pt idx="3">
                  <c:v>6.5400000000000014E-2</c:v>
                </c:pt>
              </c:numCache>
            </c:numRef>
          </c:val>
          <c:extLst xmlns:c16r2="http://schemas.microsoft.com/office/drawing/2015/06/chart">
            <c:ext xmlns:c16="http://schemas.microsoft.com/office/drawing/2014/chart" uri="{C3380CC4-5D6E-409C-BE32-E72D297353CC}">
              <c16:uniqueId val="{00000000-87CB-40A0-995E-55C775F134BB}"/>
            </c:ext>
          </c:extLst>
        </c:ser>
        <c:firstSliceAng val="0"/>
      </c:pieChart>
    </c:plotArea>
    <c:legend>
      <c:legendPos val="r"/>
      <c:layout/>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3.1784776902887148E-2"/>
          <c:y val="0.13634243790490941"/>
          <c:w val="0.50054440069991268"/>
          <c:h val="0.4743438539996413"/>
        </c:manualLayout>
      </c:layout>
      <c:pieChart>
        <c:varyColors val="1"/>
        <c:firstSliceAng val="0"/>
      </c:pieChart>
    </c:plotArea>
    <c:legend>
      <c:legendPos val="r"/>
      <c:layout>
        <c:manualLayout>
          <c:xMode val="edge"/>
          <c:yMode val="edge"/>
          <c:x val="0.60022506561680178"/>
          <c:y val="0.49206825278120031"/>
          <c:w val="0.34144160104987148"/>
          <c:h val="0.48942820615288568"/>
        </c:manualLayout>
      </c:layout>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firstSliceAng val="0"/>
      </c:pieChart>
    </c:plotArea>
    <c:legend>
      <c:legendPos val="r"/>
      <c:layout/>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2763CF6A-6ECD-4892-A3FF-2B0199E4B045}" type="datetimeFigureOut">
              <a:rPr lang="ru-RU" smtClean="0"/>
              <a:pPr/>
              <a:t>28.12.2023</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89475"/>
            <a:ext cx="5438775" cy="444341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875C310B-8F46-454D-8EE5-6CA12B504227}" type="slidenum">
              <a:rPr lang="ru-RU" smtClean="0"/>
              <a:pPr/>
              <a:t>‹#›</a:t>
            </a:fld>
            <a:endParaRPr lang="ru-RU"/>
          </a:p>
        </p:txBody>
      </p:sp>
    </p:spTree>
    <p:extLst>
      <p:ext uri="{BB962C8B-B14F-4D97-AF65-F5344CB8AC3E}">
        <p14:creationId xmlns:p14="http://schemas.microsoft.com/office/powerpoint/2010/main" xmlns="" val="30924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354216-1C5B-49DB-88B7-3C27A1AB3813}" type="slidenum">
              <a:rPr lang="ru-RU" smtClean="0"/>
              <a:pPr fontAlgn="base">
                <a:spcBef>
                  <a:spcPct val="0"/>
                </a:spcBef>
                <a:spcAft>
                  <a:spcPct val="0"/>
                </a:spcAft>
                <a:defRPr/>
              </a:pPr>
              <a:t>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34A43-A6C3-48B2-AA3E-8D54BD05B3F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34A43-A6C3-48B2-AA3E-8D54BD05B3F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34A43-A6C3-48B2-AA3E-8D54BD05B3F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34A43-A6C3-48B2-AA3E-8D54BD05B3F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34A43-A6C3-48B2-AA3E-8D54BD05B3F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134A43-A6C3-48B2-AA3E-8D54BD05B3F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134A43-A6C3-48B2-AA3E-8D54BD05B3F9}"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134A43-A6C3-48B2-AA3E-8D54BD05B3F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134A43-A6C3-48B2-AA3E-8D54BD05B3F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134A43-A6C3-48B2-AA3E-8D54BD05B3F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EB7181-C172-4C75-9750-C8C75FDAD87B}" type="datetimeFigureOut">
              <a:rPr lang="ru-RU" smtClean="0"/>
              <a:pPr/>
              <a:t>28.12.2023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134A43-A6C3-48B2-AA3E-8D54BD05B3F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8EB7181-C172-4C75-9750-C8C75FDAD87B}" type="datetimeFigureOut">
              <a:rPr lang="ru-RU" smtClean="0"/>
              <a:pPr/>
              <a:t>28.12.2023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6134A43-A6C3-48B2-AA3E-8D54BD05B3F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600" y="4293096"/>
            <a:ext cx="7776864" cy="2160240"/>
          </a:xfrm>
        </p:spPr>
        <p:txBody>
          <a:bodyPr>
            <a:noAutofit/>
          </a:bodyPr>
          <a:lstStyle/>
          <a:p>
            <a:pPr algn="ctr">
              <a:spcBef>
                <a:spcPts val="0"/>
              </a:spcBef>
              <a:spcAft>
                <a:spcPts val="0"/>
              </a:spcAft>
            </a:pPr>
            <a:r>
              <a:rPr lang="ru-RU" sz="2400" b="1" dirty="0" smtClean="0">
                <a:solidFill>
                  <a:srgbClr val="0D0D0D"/>
                </a:solidFill>
                <a:latin typeface="Times New Roman" pitchFamily="18" charset="0"/>
                <a:cs typeface="Times New Roman" pitchFamily="18" charset="0"/>
              </a:rPr>
              <a:t>Муниципального образования</a:t>
            </a:r>
          </a:p>
          <a:p>
            <a:pPr algn="ctr">
              <a:spcBef>
                <a:spcPts val="0"/>
              </a:spcBef>
              <a:spcAft>
                <a:spcPts val="0"/>
              </a:spcAft>
            </a:pPr>
            <a:r>
              <a:rPr lang="ru-RU" sz="2400" b="1" dirty="0" smtClean="0">
                <a:solidFill>
                  <a:srgbClr val="0D0D0D"/>
                </a:solidFill>
                <a:latin typeface="Times New Roman" pitchFamily="18" charset="0"/>
                <a:cs typeface="Times New Roman" pitchFamily="18" charset="0"/>
              </a:rPr>
              <a:t>«Полевское сельское поселение»</a:t>
            </a:r>
          </a:p>
          <a:p>
            <a:pPr algn="ctr">
              <a:spcBef>
                <a:spcPts val="0"/>
              </a:spcBef>
              <a:spcAft>
                <a:spcPts val="0"/>
              </a:spcAft>
            </a:pPr>
            <a:r>
              <a:rPr lang="ru-RU" sz="2400" b="1" dirty="0" smtClean="0">
                <a:solidFill>
                  <a:srgbClr val="0D0D0D"/>
                </a:solidFill>
                <a:latin typeface="Times New Roman" pitchFamily="18" charset="0"/>
                <a:cs typeface="Times New Roman" pitchFamily="18" charset="0"/>
              </a:rPr>
              <a:t> Октябрьского</a:t>
            </a:r>
            <a:r>
              <a:rPr lang="en-US" sz="2400" b="1" dirty="0" smtClean="0">
                <a:solidFill>
                  <a:srgbClr val="0D0D0D"/>
                </a:solidFill>
                <a:latin typeface="Times New Roman" pitchFamily="18" charset="0"/>
                <a:cs typeface="Times New Roman" pitchFamily="18" charset="0"/>
              </a:rPr>
              <a:t> </a:t>
            </a:r>
            <a:r>
              <a:rPr lang="ru-RU" sz="2400" b="1" dirty="0" smtClean="0">
                <a:solidFill>
                  <a:srgbClr val="0D0D0D"/>
                </a:solidFill>
                <a:latin typeface="Times New Roman" pitchFamily="18" charset="0"/>
                <a:cs typeface="Times New Roman" pitchFamily="18" charset="0"/>
              </a:rPr>
              <a:t>муниципального района Еврейской автономной области на 2024 год и плановый период 2025 -2026 годов </a:t>
            </a:r>
          </a:p>
          <a:p>
            <a:endParaRPr lang="ru-RU" sz="4000" b="1" u="sng" dirty="0">
              <a:solidFill>
                <a:srgbClr val="00B0F0"/>
              </a:solidFill>
            </a:endParaRPr>
          </a:p>
        </p:txBody>
      </p:sp>
      <p:sp>
        <p:nvSpPr>
          <p:cNvPr id="2" name="Заголовок 1"/>
          <p:cNvSpPr>
            <a:spLocks noGrp="1"/>
          </p:cNvSpPr>
          <p:nvPr>
            <p:ph type="ctrTitle"/>
          </p:nvPr>
        </p:nvSpPr>
        <p:spPr>
          <a:xfrm>
            <a:off x="1043608" y="548680"/>
            <a:ext cx="7416824" cy="1008112"/>
          </a:xfrm>
        </p:spPr>
        <p:txBody>
          <a:bodyPr>
            <a:normAutofit fontScale="90000"/>
          </a:bodyPr>
          <a:lstStyle/>
          <a:p>
            <a:pPr algn="ctr"/>
            <a:r>
              <a:rPr lang="ru-RU" sz="4400" b="1" dirty="0" smtClean="0">
                <a:solidFill>
                  <a:schemeClr val="accent3">
                    <a:lumMod val="75000"/>
                  </a:schemeClr>
                </a:solidFill>
                <a:latin typeface="Times New Roman" pitchFamily="18" charset="0"/>
              </a:rPr>
              <a:t>БЮДЖЕТ ДЛЯ ГРАЖДАН</a:t>
            </a:r>
            <a:br>
              <a:rPr lang="ru-RU" sz="4400" b="1" dirty="0" smtClean="0">
                <a:solidFill>
                  <a:schemeClr val="accent3">
                    <a:lumMod val="75000"/>
                  </a:schemeClr>
                </a:solidFill>
                <a:latin typeface="Times New Roman" pitchFamily="18" charset="0"/>
              </a:rPr>
            </a:br>
            <a:r>
              <a:rPr lang="ru-RU" dirty="0" smtClean="0">
                <a:solidFill>
                  <a:schemeClr val="accent3">
                    <a:lumMod val="75000"/>
                  </a:schemeClr>
                </a:solidFill>
                <a:latin typeface="Gill Sans MT"/>
              </a:rPr>
              <a:t/>
            </a:r>
            <a:br>
              <a:rPr lang="ru-RU" dirty="0" smtClean="0">
                <a:solidFill>
                  <a:schemeClr val="accent3">
                    <a:lumMod val="75000"/>
                  </a:schemeClr>
                </a:solidFill>
                <a:latin typeface="Gill Sans MT"/>
              </a:rPr>
            </a:br>
            <a:endParaRPr lang="ru-RU" b="1" dirty="0">
              <a:solidFill>
                <a:schemeClr val="accent3">
                  <a:lumMod val="75000"/>
                </a:schemeClr>
              </a:solidFill>
              <a:latin typeface="Times New Roman" pitchFamily="18" charset="0"/>
              <a:cs typeface="Times New Roman" pitchFamily="18" charset="0"/>
            </a:endParaRPr>
          </a:p>
        </p:txBody>
      </p:sp>
      <p:pic>
        <p:nvPicPr>
          <p:cNvPr id="4" name="Рисунок 3" descr="http://i75.fastpic.ru/big/2015/1219/5f/9cfde25c9729183615d0c0c8e162a55f.jpg"/>
          <p:cNvPicPr/>
          <p:nvPr/>
        </p:nvPicPr>
        <p:blipFill>
          <a:blip r:embed="rId2" cstate="print"/>
          <a:srcRect/>
          <a:stretch>
            <a:fillRect/>
          </a:stretch>
        </p:blipFill>
        <p:spPr bwMode="auto">
          <a:xfrm>
            <a:off x="2123728" y="1628800"/>
            <a:ext cx="5472608" cy="244827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8106104" cy="634082"/>
          </a:xfrm>
        </p:spPr>
        <p:txBody>
          <a:bodyPr>
            <a:normAutofit fontScale="90000"/>
          </a:bodyPr>
          <a:lstStyle/>
          <a:p>
            <a:pPr algn="ctr"/>
            <a:r>
              <a:rPr lang="ru-RU" sz="2200" b="1" dirty="0" smtClean="0">
                <a:solidFill>
                  <a:schemeClr val="accent3">
                    <a:lumMod val="75000"/>
                  </a:schemeClr>
                </a:solidFill>
                <a:effectLst/>
                <a:latin typeface="Times New Roman" pitchFamily="18" charset="0"/>
              </a:rPr>
              <a:t>Норматив отчислений налоговых доходов в местный бюджет</a:t>
            </a:r>
            <a:r>
              <a:rPr lang="ru-RU" sz="4800" b="1" dirty="0" smtClean="0">
                <a:solidFill>
                  <a:schemeClr val="tx1"/>
                </a:solidFill>
                <a:effectLst/>
              </a:rPr>
              <a:t/>
            </a:r>
            <a:br>
              <a:rPr lang="ru-RU" sz="4800" b="1" dirty="0" smtClean="0">
                <a:solidFill>
                  <a:schemeClr val="tx1"/>
                </a:solidFill>
                <a:effectLst/>
              </a:rPr>
            </a:br>
            <a:endParaRPr lang="ru-RU" dirty="0"/>
          </a:p>
        </p:txBody>
      </p:sp>
      <p:sp>
        <p:nvSpPr>
          <p:cNvPr id="5" name="Rectangle 3"/>
          <p:cNvSpPr>
            <a:spLocks noGrp="1"/>
          </p:cNvSpPr>
          <p:nvPr>
            <p:ph sz="quarter" idx="13"/>
          </p:nvPr>
        </p:nvSpPr>
        <p:spPr>
          <a:xfrm>
            <a:off x="683568" y="980728"/>
            <a:ext cx="8146152" cy="2880320"/>
          </a:xfrm>
        </p:spPr>
        <p:txBody>
          <a:bodyPr>
            <a:normAutofit/>
          </a:bodyPr>
          <a:lstStyle/>
          <a:p>
            <a:pPr algn="ctr" eaLnBrk="1" hangingPunct="1">
              <a:spcBef>
                <a:spcPct val="0"/>
              </a:spcBef>
              <a:buClrTx/>
              <a:buSzTx/>
              <a:buFontTx/>
              <a:buNone/>
            </a:pPr>
            <a:r>
              <a:rPr lang="ru-RU" sz="1800" b="1" i="1" dirty="0" smtClean="0">
                <a:solidFill>
                  <a:schemeClr val="tx1"/>
                </a:solidFill>
                <a:latin typeface="Times New Roman" pitchFamily="18" charset="0"/>
              </a:rPr>
              <a:t>Норматив отчислений </a:t>
            </a:r>
            <a:r>
              <a:rPr lang="ru-RU" sz="1800" dirty="0" smtClean="0">
                <a:solidFill>
                  <a:schemeClr val="tx1"/>
                </a:solidFill>
                <a:latin typeface="Times New Roman" pitchFamily="18" charset="0"/>
              </a:rPr>
              <a:t>определяет  ту  часть от общей суммы уплаченных налогоплательщиками налогов, которая в соответствии с бюджетным законодательством остается в местном бюджете</a:t>
            </a:r>
          </a:p>
          <a:p>
            <a:endParaRPr lang="ru-RU" sz="1800" dirty="0" smtClean="0">
              <a:solidFill>
                <a:schemeClr val="tx1"/>
              </a:solidFill>
              <a:latin typeface="Times New Roman" pitchFamily="18" charset="0"/>
            </a:endParaRPr>
          </a:p>
          <a:p>
            <a:r>
              <a:rPr lang="ru-RU" sz="1800" dirty="0" smtClean="0">
                <a:solidFill>
                  <a:schemeClr val="tx1"/>
                </a:solidFill>
                <a:latin typeface="Times New Roman" pitchFamily="18" charset="0"/>
              </a:rPr>
              <a:t>Налог на доходы физических лиц			                  12 %</a:t>
            </a:r>
          </a:p>
          <a:p>
            <a:r>
              <a:rPr lang="ru-RU" sz="1800" dirty="0" smtClean="0">
                <a:solidFill>
                  <a:schemeClr val="tx1"/>
                </a:solidFill>
                <a:latin typeface="Times New Roman" pitchFamily="18" charset="0"/>
              </a:rPr>
              <a:t>Единый сельскохозяйственный налог 		                  30 %</a:t>
            </a:r>
          </a:p>
          <a:p>
            <a:r>
              <a:rPr lang="ru-RU" sz="1800" dirty="0" smtClean="0">
                <a:solidFill>
                  <a:schemeClr val="tx1"/>
                </a:solidFill>
                <a:latin typeface="Times New Roman" pitchFamily="18" charset="0"/>
              </a:rPr>
              <a:t>Налог на имущество физических лиц		                100 %</a:t>
            </a:r>
          </a:p>
          <a:p>
            <a:r>
              <a:rPr lang="ru-RU" sz="1800" dirty="0" smtClean="0">
                <a:solidFill>
                  <a:schemeClr val="tx1"/>
                </a:solidFill>
                <a:latin typeface="Times New Roman" pitchFamily="18" charset="0"/>
              </a:rPr>
              <a:t>Земельный налог                                                                              100%</a:t>
            </a:r>
          </a:p>
          <a:p>
            <a:endParaRPr lang="ru-RU" sz="1600" dirty="0" smtClean="0">
              <a:latin typeface="Times New Roman" pitchFamily="18" charset="0"/>
            </a:endParaRPr>
          </a:p>
        </p:txBody>
      </p:sp>
      <p:pic>
        <p:nvPicPr>
          <p:cNvPr id="6" name="Рисунок 5" descr="http://ffreedom.ru/wp-content/uploads/2017/03/desyat-sekretov-finansovogo-dostatka.jpg"/>
          <p:cNvPicPr/>
          <p:nvPr/>
        </p:nvPicPr>
        <p:blipFill>
          <a:blip r:embed="rId2" cstate="print"/>
          <a:srcRect/>
          <a:stretch>
            <a:fillRect/>
          </a:stretch>
        </p:blipFill>
        <p:spPr bwMode="auto">
          <a:xfrm>
            <a:off x="1043608" y="3789040"/>
            <a:ext cx="7362701" cy="275916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www.constmb.ru/wp-content/uploads/sites/9/2017/04/i-35-768x512.jpg"/>
          <p:cNvPicPr/>
          <p:nvPr/>
        </p:nvPicPr>
        <p:blipFill>
          <a:blip r:embed="rId2" cstate="print"/>
          <a:srcRect/>
          <a:stretch>
            <a:fillRect/>
          </a:stretch>
        </p:blipFill>
        <p:spPr bwMode="auto">
          <a:xfrm>
            <a:off x="2699792" y="3789040"/>
            <a:ext cx="4968552" cy="2952328"/>
          </a:xfrm>
          <a:prstGeom prst="rect">
            <a:avLst/>
          </a:prstGeom>
          <a:noFill/>
          <a:ln w="9525">
            <a:noFill/>
            <a:miter lim="800000"/>
            <a:headEnd/>
            <a:tailEnd/>
          </a:ln>
        </p:spPr>
      </p:pic>
      <p:sp>
        <p:nvSpPr>
          <p:cNvPr id="4" name="Заголовок 1"/>
          <p:cNvSpPr>
            <a:spLocks noGrp="1"/>
          </p:cNvSpPr>
          <p:nvPr>
            <p:ph type="title"/>
          </p:nvPr>
        </p:nvSpPr>
        <p:spPr>
          <a:xfrm>
            <a:off x="683568" y="116632"/>
            <a:ext cx="8208912" cy="1296144"/>
          </a:xfrm>
        </p:spPr>
        <p:txBody>
          <a:bodyPr>
            <a:noAutofit/>
          </a:bodyPr>
          <a:lstStyle/>
          <a:p>
            <a:pPr algn="ctr"/>
            <a:r>
              <a:rPr lang="ru-RU" sz="2000" b="1" dirty="0" smtClean="0">
                <a:solidFill>
                  <a:schemeClr val="accent3">
                    <a:lumMod val="75000"/>
                  </a:schemeClr>
                </a:solidFill>
                <a:latin typeface="Times New Roman" pitchFamily="18" charset="0"/>
                <a:cs typeface="Times New Roman" pitchFamily="18" charset="0"/>
              </a:rPr>
              <a:t>Прогнозируемые поступления основных налоговых доходов в бюджет муниципального образования «Полевское сельское поселение» Октябрьского муниципального района ЕАО в 2024 году</a:t>
            </a:r>
            <a:r>
              <a:rPr lang="en-US" sz="2000" b="1" dirty="0" smtClean="0">
                <a:solidFill>
                  <a:schemeClr val="accent3">
                    <a:lumMod val="75000"/>
                  </a:schemeClr>
                </a:solidFill>
                <a:latin typeface="Times New Roman" pitchFamily="18" charset="0"/>
                <a:cs typeface="Times New Roman" pitchFamily="18" charset="0"/>
              </a:rPr>
              <a:t> </a:t>
            </a:r>
            <a:r>
              <a:rPr lang="ru-RU" sz="2000" b="1" dirty="0" smtClean="0">
                <a:solidFill>
                  <a:schemeClr val="accent3">
                    <a:lumMod val="75000"/>
                  </a:schemeClr>
                </a:solidFill>
                <a:latin typeface="Times New Roman" pitchFamily="18" charset="0"/>
                <a:cs typeface="Times New Roman" pitchFamily="18" charset="0"/>
              </a:rPr>
              <a:t>и</a:t>
            </a:r>
            <a:r>
              <a:rPr lang="en-US" sz="2000" b="1" dirty="0" smtClean="0">
                <a:solidFill>
                  <a:schemeClr val="accent3">
                    <a:lumMod val="75000"/>
                  </a:schemeClr>
                </a:solidFill>
                <a:latin typeface="Times New Roman" pitchFamily="18" charset="0"/>
                <a:cs typeface="Times New Roman" pitchFamily="18" charset="0"/>
              </a:rPr>
              <a:t> </a:t>
            </a:r>
            <a:r>
              <a:rPr lang="ru-RU" sz="2000" b="1" dirty="0" smtClean="0">
                <a:solidFill>
                  <a:schemeClr val="accent3">
                    <a:lumMod val="75000"/>
                  </a:schemeClr>
                </a:solidFill>
                <a:latin typeface="Times New Roman" pitchFamily="18" charset="0"/>
                <a:cs typeface="Times New Roman" pitchFamily="18" charset="0"/>
              </a:rPr>
              <a:t>на плановый период 2025-2026 годов</a:t>
            </a: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rPr>
              <a:t/>
            </a:r>
            <a:br>
              <a:rPr lang="ru-RU" sz="1800" b="1" dirty="0" smtClean="0">
                <a:solidFill>
                  <a:schemeClr val="accent3">
                    <a:lumMod val="75000"/>
                  </a:schemeClr>
                </a:solidFill>
              </a:rPr>
            </a:br>
            <a:endParaRPr lang="ru-RU" sz="1800" dirty="0">
              <a:solidFill>
                <a:schemeClr val="accent3">
                  <a:lumMod val="75000"/>
                </a:schemeClr>
              </a:solidFill>
            </a:endParaRPr>
          </a:p>
        </p:txBody>
      </p:sp>
      <p:sp>
        <p:nvSpPr>
          <p:cNvPr id="3" name="Содержимое 2"/>
          <p:cNvSpPr>
            <a:spLocks noGrp="1"/>
          </p:cNvSpPr>
          <p:nvPr>
            <p:ph sz="quarter" idx="13"/>
          </p:nvPr>
        </p:nvSpPr>
        <p:spPr>
          <a:xfrm>
            <a:off x="1435608" y="1916832"/>
            <a:ext cx="7498080" cy="4331568"/>
          </a:xfrm>
        </p:spPr>
        <p:txBody>
          <a:bodyPr/>
          <a:lstStyle/>
          <a:p>
            <a:pPr>
              <a:buNone/>
            </a:pPr>
            <a:endParaRPr lang="ru-RU" dirty="0" smtClean="0"/>
          </a:p>
          <a:p>
            <a:endParaRPr lang="ru-RU" dirty="0" smtClean="0"/>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xmlns="" val="1968581152"/>
              </p:ext>
            </p:extLst>
          </p:nvPr>
        </p:nvGraphicFramePr>
        <p:xfrm>
          <a:off x="467544" y="1520257"/>
          <a:ext cx="8280920" cy="2191284"/>
        </p:xfrm>
        <a:graphic>
          <a:graphicData uri="http://schemas.openxmlformats.org/drawingml/2006/table">
            <a:tbl>
              <a:tblPr firstRow="1" bandRow="1">
                <a:tableStyleId>{5C22544A-7EE6-4342-B048-85BDC9FD1C3A}</a:tableStyleId>
              </a:tblPr>
              <a:tblGrid>
                <a:gridCol w="3960440"/>
                <a:gridCol w="1584176"/>
                <a:gridCol w="1368152"/>
                <a:gridCol w="1368152"/>
              </a:tblGrid>
              <a:tr h="711902">
                <a:tc>
                  <a:txBody>
                    <a:bodyPr/>
                    <a:lstStyle/>
                    <a:p>
                      <a:pPr algn="ctr" fontAlgn="b"/>
                      <a:r>
                        <a:rPr lang="ru-RU" sz="1800" b="1" i="0" u="none" strike="noStrike" dirty="0">
                          <a:solidFill>
                            <a:srgbClr val="000000"/>
                          </a:solidFill>
                          <a:latin typeface="Times New Roman" pitchFamily="18" charset="0"/>
                          <a:cs typeface="Times New Roman" pitchFamily="18" charset="0"/>
                        </a:rPr>
                        <a:t>Источник </a:t>
                      </a:r>
                      <a:r>
                        <a:rPr lang="ru-RU" sz="1800" b="1" i="0" u="none" strike="noStrike" dirty="0" smtClean="0">
                          <a:solidFill>
                            <a:srgbClr val="000000"/>
                          </a:solidFill>
                          <a:latin typeface="Times New Roman" pitchFamily="18" charset="0"/>
                          <a:cs typeface="Times New Roman" pitchFamily="18" charset="0"/>
                        </a:rPr>
                        <a:t>дохода</a:t>
                      </a:r>
                    </a:p>
                    <a:p>
                      <a:pPr algn="ctr" fontAlgn="b"/>
                      <a:endParaRPr lang="ru-RU" sz="18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ru-RU" sz="1800" b="1" i="0" u="none" strike="noStrike" dirty="0" smtClean="0">
                          <a:solidFill>
                            <a:srgbClr val="000000"/>
                          </a:solidFill>
                          <a:latin typeface="Times New Roman" pitchFamily="18" charset="0"/>
                          <a:cs typeface="Times New Roman" pitchFamily="18" charset="0"/>
                        </a:rPr>
                        <a:t>202</a:t>
                      </a:r>
                      <a:r>
                        <a:rPr lang="ru-RU" sz="1800" b="1" i="0" u="none" strike="noStrike" baseline="0" dirty="0" smtClean="0">
                          <a:solidFill>
                            <a:srgbClr val="000000"/>
                          </a:solidFill>
                          <a:latin typeface="Times New Roman" pitchFamily="18" charset="0"/>
                          <a:cs typeface="Times New Roman" pitchFamily="18" charset="0"/>
                        </a:rPr>
                        <a:t>4 </a:t>
                      </a:r>
                      <a:r>
                        <a:rPr lang="ru-RU" sz="1800" b="1" i="0" u="none" strike="noStrike" dirty="0" smtClean="0">
                          <a:solidFill>
                            <a:srgbClr val="000000"/>
                          </a:solidFill>
                          <a:latin typeface="Times New Roman" pitchFamily="18" charset="0"/>
                          <a:cs typeface="Times New Roman" pitchFamily="18" charset="0"/>
                        </a:rPr>
                        <a:t>год</a:t>
                      </a:r>
                      <a:r>
                        <a:rPr lang="ru-RU" sz="1800" b="1" i="0" u="none" strike="noStrike" dirty="0">
                          <a:solidFill>
                            <a:srgbClr val="000000"/>
                          </a:solidFill>
                          <a:latin typeface="Times New Roman" pitchFamily="18" charset="0"/>
                          <a:cs typeface="Times New Roman" pitchFamily="18" charset="0"/>
                        </a:rPr>
                        <a:t>, </a:t>
                      </a:r>
                      <a:endParaRPr lang="ru-RU" sz="1800" b="1" i="0" u="none" strike="noStrike" dirty="0" smtClean="0">
                        <a:solidFill>
                          <a:srgbClr val="000000"/>
                        </a:solidFill>
                        <a:latin typeface="Times New Roman" pitchFamily="18" charset="0"/>
                        <a:cs typeface="Times New Roman" pitchFamily="18" charset="0"/>
                      </a:endParaRPr>
                    </a:p>
                    <a:p>
                      <a:pPr algn="ctr" fontAlgn="b"/>
                      <a:r>
                        <a:rPr lang="ru-RU" sz="1800" b="1" i="0" u="none" strike="noStrike" dirty="0" smtClean="0">
                          <a:solidFill>
                            <a:srgbClr val="000000"/>
                          </a:solidFill>
                          <a:latin typeface="Times New Roman" pitchFamily="18" charset="0"/>
                          <a:cs typeface="Times New Roman" pitchFamily="18" charset="0"/>
                        </a:rPr>
                        <a:t>руб.</a:t>
                      </a:r>
                    </a:p>
                  </a:txBody>
                  <a:tcPr marL="9525" marR="9525" marT="9525" marB="0" anchor="ctr"/>
                </a:tc>
                <a:tc>
                  <a:txBody>
                    <a:bodyPr/>
                    <a:lstStyle/>
                    <a:p>
                      <a:pPr algn="ctr" fontAlgn="b"/>
                      <a:r>
                        <a:rPr lang="ru-RU" sz="1800" b="1" i="0" u="none" strike="noStrike" dirty="0" smtClean="0">
                          <a:solidFill>
                            <a:srgbClr val="000000"/>
                          </a:solidFill>
                          <a:latin typeface="Times New Roman" pitchFamily="18" charset="0"/>
                          <a:cs typeface="Times New Roman" pitchFamily="18" charset="0"/>
                        </a:rPr>
                        <a:t>2025</a:t>
                      </a:r>
                      <a:r>
                        <a:rPr lang="ru-RU" sz="1800" b="1" i="0" u="none" strike="noStrike" baseline="0" dirty="0" smtClean="0">
                          <a:solidFill>
                            <a:srgbClr val="000000"/>
                          </a:solidFill>
                          <a:latin typeface="Times New Roman" pitchFamily="18" charset="0"/>
                          <a:cs typeface="Times New Roman" pitchFamily="18" charset="0"/>
                        </a:rPr>
                        <a:t> </a:t>
                      </a:r>
                      <a:r>
                        <a:rPr lang="ru-RU" sz="1800" b="1" i="0" u="none" strike="noStrike" dirty="0" smtClean="0">
                          <a:solidFill>
                            <a:srgbClr val="000000"/>
                          </a:solidFill>
                          <a:latin typeface="Times New Roman" pitchFamily="18" charset="0"/>
                          <a:cs typeface="Times New Roman" pitchFamily="18" charset="0"/>
                        </a:rPr>
                        <a:t>год</a:t>
                      </a:r>
                      <a:r>
                        <a:rPr lang="ru-RU" sz="1800" b="1" i="0" u="none" strike="noStrike" dirty="0">
                          <a:solidFill>
                            <a:srgbClr val="000000"/>
                          </a:solidFill>
                          <a:latin typeface="Times New Roman" pitchFamily="18" charset="0"/>
                          <a:cs typeface="Times New Roman" pitchFamily="18" charset="0"/>
                        </a:rPr>
                        <a:t>, </a:t>
                      </a:r>
                      <a:endParaRPr lang="ru-RU" sz="1800" b="1" i="0" u="none" strike="noStrike" dirty="0" smtClean="0">
                        <a:solidFill>
                          <a:srgbClr val="000000"/>
                        </a:solidFill>
                        <a:latin typeface="Times New Roman" pitchFamily="18" charset="0"/>
                        <a:cs typeface="Times New Roman" pitchFamily="18" charset="0"/>
                      </a:endParaRPr>
                    </a:p>
                    <a:p>
                      <a:pPr algn="ctr" fontAlgn="b"/>
                      <a:r>
                        <a:rPr lang="ru-RU" sz="1800" b="1" i="0" u="none" strike="noStrike" dirty="0" smtClean="0">
                          <a:solidFill>
                            <a:srgbClr val="000000"/>
                          </a:solidFill>
                          <a:latin typeface="Times New Roman" pitchFamily="18" charset="0"/>
                          <a:cs typeface="Times New Roman" pitchFamily="18" charset="0"/>
                        </a:rPr>
                        <a:t>руб.</a:t>
                      </a:r>
                    </a:p>
                  </a:txBody>
                  <a:tcPr marL="9525" marR="9525" marT="9525" marB="0" anchor="ctr"/>
                </a:tc>
                <a:tc>
                  <a:txBody>
                    <a:bodyPr/>
                    <a:lstStyle/>
                    <a:p>
                      <a:pPr algn="ctr" fontAlgn="b"/>
                      <a:r>
                        <a:rPr lang="ru-RU" sz="1800" b="1" i="0" u="none" strike="noStrike" dirty="0" smtClean="0">
                          <a:solidFill>
                            <a:srgbClr val="000000"/>
                          </a:solidFill>
                          <a:latin typeface="Times New Roman" pitchFamily="18" charset="0"/>
                          <a:cs typeface="Times New Roman" pitchFamily="18" charset="0"/>
                        </a:rPr>
                        <a:t>2026</a:t>
                      </a:r>
                    </a:p>
                    <a:p>
                      <a:pPr algn="ctr" fontAlgn="b"/>
                      <a:r>
                        <a:rPr lang="ru-RU" sz="1800" b="1" i="0" u="none" strike="noStrike" dirty="0" smtClean="0">
                          <a:solidFill>
                            <a:srgbClr val="000000"/>
                          </a:solidFill>
                          <a:latin typeface="Times New Roman" pitchFamily="18" charset="0"/>
                          <a:cs typeface="Times New Roman" pitchFamily="18" charset="0"/>
                        </a:rPr>
                        <a:t>год</a:t>
                      </a:r>
                      <a:r>
                        <a:rPr lang="ru-RU" sz="1800" b="1" i="0" u="none" strike="noStrike" dirty="0">
                          <a:solidFill>
                            <a:srgbClr val="000000"/>
                          </a:solidFill>
                          <a:latin typeface="Times New Roman" pitchFamily="18" charset="0"/>
                          <a:cs typeface="Times New Roman" pitchFamily="18" charset="0"/>
                        </a:rPr>
                        <a:t>, </a:t>
                      </a:r>
                      <a:r>
                        <a:rPr lang="ru-RU" sz="1800" b="1" i="0" u="none" strike="noStrike" dirty="0" smtClean="0">
                          <a:solidFill>
                            <a:srgbClr val="000000"/>
                          </a:solidFill>
                          <a:latin typeface="Times New Roman" pitchFamily="18" charset="0"/>
                          <a:cs typeface="Times New Roman" pitchFamily="18" charset="0"/>
                        </a:rPr>
                        <a:t>руб.</a:t>
                      </a:r>
                    </a:p>
                  </a:txBody>
                  <a:tcPr marL="9525" marR="9525" marT="9525" marB="0" anchor="ctr"/>
                </a:tc>
              </a:tr>
              <a:tr h="269689">
                <a:tc>
                  <a:txBody>
                    <a:bodyPr/>
                    <a:lstStyle/>
                    <a:p>
                      <a:pPr algn="l" rtl="0" fontAlgn="b"/>
                      <a:r>
                        <a:rPr lang="ru-RU" sz="1800" b="0" i="0" u="none" strike="noStrike" dirty="0">
                          <a:solidFill>
                            <a:srgbClr val="000000"/>
                          </a:solidFill>
                          <a:latin typeface="Times New Roman" pitchFamily="18" charset="0"/>
                          <a:cs typeface="Times New Roman" pitchFamily="18" charset="0"/>
                        </a:rPr>
                        <a:t>Налог на доходы физических лиц</a:t>
                      </a: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795 000,00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808 000,00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862 000,00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r>
              <a:tr h="298464">
                <a:tc>
                  <a:txBody>
                    <a:bodyPr/>
                    <a:lstStyle/>
                    <a:p>
                      <a:pPr algn="l" rtl="0" fontAlgn="t"/>
                      <a:r>
                        <a:rPr lang="ru-RU" sz="1800" b="0" i="0" u="none" strike="noStrike" dirty="0">
                          <a:solidFill>
                            <a:srgbClr val="000000"/>
                          </a:solidFill>
                          <a:latin typeface="Times New Roman" pitchFamily="18" charset="0"/>
                          <a:cs typeface="Times New Roman" pitchFamily="18" charset="0"/>
                        </a:rPr>
                        <a:t>Единый сельскохозяйственный налог</a:t>
                      </a:r>
                    </a:p>
                  </a:txBody>
                  <a:tcPr marL="9525" marR="9525" marT="9525" marB="0"/>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113 000,00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121 000,00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220 000,0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r>
              <a:tr h="269689">
                <a:tc>
                  <a:txBody>
                    <a:bodyPr/>
                    <a:lstStyle/>
                    <a:p>
                      <a:pPr algn="l" rtl="0" fontAlgn="t"/>
                      <a:r>
                        <a:rPr lang="ru-RU" sz="1800" b="0" i="0" u="none" strike="noStrike" dirty="0">
                          <a:solidFill>
                            <a:srgbClr val="000000"/>
                          </a:solidFill>
                          <a:latin typeface="Times New Roman" pitchFamily="18" charset="0"/>
                          <a:cs typeface="Times New Roman" pitchFamily="18" charset="0"/>
                        </a:rPr>
                        <a:t>Земельный налог</a:t>
                      </a:r>
                    </a:p>
                  </a:txBody>
                  <a:tcPr marL="9525" marR="9525" marT="9525" marB="0"/>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785 00</a:t>
                      </a:r>
                      <a:r>
                        <a:rPr lang="ru-RU" sz="1800" b="0" i="0" u="none" strike="noStrike" baseline="0" dirty="0" smtClean="0">
                          <a:solidFill>
                            <a:srgbClr val="000000"/>
                          </a:solidFill>
                          <a:latin typeface="Times New Roman" pitchFamily="18" charset="0"/>
                          <a:cs typeface="Times New Roman" pitchFamily="18" charset="0"/>
                        </a:rPr>
                        <a:t>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785 000,00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785 000,00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r>
              <a:tr h="296230">
                <a:tc>
                  <a:txBody>
                    <a:bodyPr/>
                    <a:lstStyle/>
                    <a:p>
                      <a:pPr algn="l" rtl="0" fontAlgn="t"/>
                      <a:r>
                        <a:rPr lang="ru-RU" sz="1800" b="0" i="0" u="none" strike="noStrike" dirty="0">
                          <a:solidFill>
                            <a:srgbClr val="000000"/>
                          </a:solidFill>
                          <a:latin typeface="Times New Roman" pitchFamily="18" charset="0"/>
                          <a:cs typeface="Times New Roman" pitchFamily="18" charset="0"/>
                        </a:rPr>
                        <a:t>Налог на имущество физических лиц</a:t>
                      </a:r>
                    </a:p>
                  </a:txBody>
                  <a:tcPr marL="9525" marR="9525" marT="9525" marB="0"/>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118 000,00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120</a:t>
                      </a:r>
                      <a:r>
                        <a:rPr lang="ru-RU" sz="1800" b="0" i="0" u="none" strike="noStrike" baseline="0" dirty="0" smtClean="0">
                          <a:solidFill>
                            <a:srgbClr val="000000"/>
                          </a:solidFill>
                          <a:latin typeface="Times New Roman" pitchFamily="18" charset="0"/>
                          <a:cs typeface="Times New Roman" pitchFamily="18" charset="0"/>
                        </a:rPr>
                        <a:t> </a:t>
                      </a:r>
                      <a:r>
                        <a:rPr lang="ru-RU" sz="1800" b="0" i="0" u="none" strike="noStrike" dirty="0" smtClean="0">
                          <a:solidFill>
                            <a:srgbClr val="000000"/>
                          </a:solidFill>
                          <a:latin typeface="Times New Roman" pitchFamily="18" charset="0"/>
                          <a:cs typeface="Times New Roman" pitchFamily="18" charset="0"/>
                        </a:rPr>
                        <a:t>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0" i="0" u="none" strike="noStrike" dirty="0" smtClean="0">
                          <a:solidFill>
                            <a:srgbClr val="000000"/>
                          </a:solidFill>
                          <a:latin typeface="Times New Roman" pitchFamily="18" charset="0"/>
                          <a:cs typeface="Times New Roman" pitchFamily="18" charset="0"/>
                        </a:rPr>
                        <a:t>120 000,00</a:t>
                      </a:r>
                      <a:endParaRPr lang="ru-RU" sz="1800" b="0" i="0" u="none" strike="noStrike" dirty="0">
                        <a:solidFill>
                          <a:srgbClr val="000000"/>
                        </a:solidFill>
                        <a:latin typeface="Times New Roman" pitchFamily="18" charset="0"/>
                        <a:cs typeface="Times New Roman" pitchFamily="18" charset="0"/>
                      </a:endParaRPr>
                    </a:p>
                  </a:txBody>
                  <a:tcPr marL="9525" marR="9525" marT="9525" marB="0" anchor="b"/>
                </a:tc>
              </a:tr>
              <a:tr h="316998">
                <a:tc>
                  <a:txBody>
                    <a:bodyPr/>
                    <a:lstStyle/>
                    <a:p>
                      <a:pPr algn="l" rtl="0" fontAlgn="t"/>
                      <a:r>
                        <a:rPr lang="ru-RU" sz="1800" b="1" i="0" u="none" strike="noStrike" dirty="0">
                          <a:solidFill>
                            <a:srgbClr val="000000"/>
                          </a:solidFill>
                          <a:latin typeface="Times New Roman" pitchFamily="18" charset="0"/>
                          <a:cs typeface="Times New Roman" pitchFamily="18" charset="0"/>
                        </a:rPr>
                        <a:t>ИТОГО</a:t>
                      </a:r>
                    </a:p>
                  </a:txBody>
                  <a:tcPr marL="9525" marR="9525" marT="9525" marB="0"/>
                </a:tc>
                <a:tc>
                  <a:txBody>
                    <a:bodyPr/>
                    <a:lstStyle/>
                    <a:p>
                      <a:pPr algn="ctr" fontAlgn="b"/>
                      <a:r>
                        <a:rPr lang="ru-RU" sz="1800" b="1" i="0" u="none" strike="noStrike" dirty="0" smtClean="0">
                          <a:solidFill>
                            <a:srgbClr val="000000"/>
                          </a:solidFill>
                          <a:latin typeface="Times New Roman" pitchFamily="18" charset="0"/>
                          <a:cs typeface="Times New Roman" pitchFamily="18" charset="0"/>
                        </a:rPr>
                        <a:t>1 811 000,00</a:t>
                      </a:r>
                      <a:endParaRPr lang="ru-RU" sz="18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1" i="0" u="none" strike="noStrike" dirty="0" smtClean="0">
                          <a:solidFill>
                            <a:srgbClr val="000000"/>
                          </a:solidFill>
                          <a:latin typeface="Times New Roman" pitchFamily="18" charset="0"/>
                          <a:cs typeface="Times New Roman" pitchFamily="18" charset="0"/>
                        </a:rPr>
                        <a:t>1 834 000,00</a:t>
                      </a:r>
                      <a:endParaRPr lang="ru-RU" sz="18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1800" b="1" i="0" u="none" strike="noStrike" dirty="0" smtClean="0">
                          <a:solidFill>
                            <a:srgbClr val="000000"/>
                          </a:solidFill>
                          <a:latin typeface="Times New Roman" pitchFamily="18" charset="0"/>
                          <a:cs typeface="Times New Roman" pitchFamily="18" charset="0"/>
                        </a:rPr>
                        <a:t>1 987 000,00</a:t>
                      </a:r>
                      <a:endParaRPr lang="ru-RU" sz="1800" b="1" i="0" u="none" strike="noStrike" dirty="0">
                        <a:solidFill>
                          <a:srgbClr val="000000"/>
                        </a:solidFill>
                        <a:latin typeface="Times New Roman" pitchFamily="18" charset="0"/>
                        <a:cs typeface="Times New Roman" pitchFamily="18" charset="0"/>
                      </a:endParaRPr>
                    </a:p>
                  </a:txBody>
                  <a:tcPr marL="9525" marR="9525" marT="9525" marB="0" anchor="b"/>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611560" y="274638"/>
            <a:ext cx="8322128" cy="128215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1800" dirty="0" smtClean="0">
                <a:solidFill>
                  <a:schemeClr val="accent3">
                    <a:lumMod val="75000"/>
                  </a:schemeClr>
                </a:solidFill>
                <a:latin typeface="Times New Roman" pitchFamily="18" charset="0"/>
                <a:cs typeface="Times New Roman" pitchFamily="18" charset="0"/>
              </a:rPr>
              <a:t>Структура </a:t>
            </a:r>
            <a:r>
              <a:rPr lang="ru-RU" sz="2000" dirty="0" smtClean="0">
                <a:solidFill>
                  <a:schemeClr val="accent3">
                    <a:lumMod val="75000"/>
                  </a:schemeClr>
                </a:solidFill>
                <a:latin typeface="Times New Roman" pitchFamily="18" charset="0"/>
                <a:cs typeface="Times New Roman" pitchFamily="18" charset="0"/>
              </a:rPr>
              <a:t>прогнозируемых поступлений основных налоговых доходов в бюджет муниципального образования «Полевское сельское поселение» Октябрьского муниципального района ЕАО в 2024 году</a:t>
            </a:r>
            <a:r>
              <a:rPr lang="ru-RU" sz="1800" dirty="0" smtClean="0">
                <a:solidFill>
                  <a:schemeClr val="accent3">
                    <a:lumMod val="75000"/>
                  </a:schemeClr>
                </a:solidFill>
                <a:latin typeface="Times New Roman" pitchFamily="18" charset="0"/>
                <a:cs typeface="Times New Roman" pitchFamily="18" charset="0"/>
              </a:rPr>
              <a:t/>
            </a:r>
            <a:br>
              <a:rPr lang="ru-RU" sz="1800" dirty="0" smtClean="0">
                <a:solidFill>
                  <a:schemeClr val="accent3">
                    <a:lumMod val="75000"/>
                  </a:schemeClr>
                </a:solidFill>
                <a:latin typeface="Times New Roman" pitchFamily="18" charset="0"/>
                <a:cs typeface="Times New Roman" pitchFamily="18" charset="0"/>
              </a:rPr>
            </a:br>
            <a:r>
              <a:rPr lang="ru-RU" sz="1800" dirty="0" smtClean="0">
                <a:solidFill>
                  <a:schemeClr val="accent3">
                    <a:lumMod val="75000"/>
                  </a:schemeClr>
                </a:solidFill>
              </a:rPr>
              <a:t/>
            </a:r>
            <a:br>
              <a:rPr lang="ru-RU" sz="1800" dirty="0" smtClean="0">
                <a:solidFill>
                  <a:schemeClr val="accent3">
                    <a:lumMod val="75000"/>
                  </a:schemeClr>
                </a:solidFill>
              </a:rPr>
            </a:br>
            <a:endParaRPr lang="ru-RU" sz="1800" dirty="0">
              <a:solidFill>
                <a:schemeClr val="accent3">
                  <a:lumMod val="75000"/>
                </a:schemeClr>
              </a:solidFill>
            </a:endParaRPr>
          </a:p>
        </p:txBody>
      </p:sp>
      <p:pic>
        <p:nvPicPr>
          <p:cNvPr id="4" name="Рисунок 3" descr="http://profitrevolution.ru/wp-content/uploads/2015/08/upravlenie-dengami.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3573016"/>
            <a:ext cx="3600400" cy="3168352"/>
          </a:xfrm>
          <a:prstGeom prst="rect">
            <a:avLst/>
          </a:prstGeom>
          <a:noFill/>
          <a:ln>
            <a:noFill/>
          </a:ln>
        </p:spPr>
      </p:pic>
      <p:graphicFrame>
        <p:nvGraphicFramePr>
          <p:cNvPr id="10" name="Объект 9"/>
          <p:cNvGraphicFramePr>
            <a:graphicFrameLocks noGrp="1"/>
          </p:cNvGraphicFramePr>
          <p:nvPr>
            <p:ph sz="quarter" idx="13"/>
            <p:extLst>
              <p:ext uri="{D42A27DB-BD31-4B8C-83A1-F6EECF244321}">
                <p14:modId xmlns:p14="http://schemas.microsoft.com/office/powerpoint/2010/main" xmlns="" val="72008886"/>
              </p:ext>
            </p:extLst>
          </p:nvPr>
        </p:nvGraphicFramePr>
        <p:xfrm>
          <a:off x="395536" y="1772815"/>
          <a:ext cx="5760640" cy="4818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a:extLst>
              <a:ext uri="{FF2B5EF4-FFF2-40B4-BE49-F238E27FC236}">
                <a16:creationId xmlns:lc="http://schemas.openxmlformats.org/drawingml/2006/lockedCanvas" xmlns:a16="http://schemas.microsoft.com/office/drawing/2014/main" xmlns="" xmlns:xdr="http://schemas.openxmlformats.org/drawingml/2006/spreadsheetDrawing" id="{016481CF-07EF-4DAE-8792-E7B2426C901E}"/>
              </a:ext>
            </a:extLst>
          </p:cNvPr>
          <p:cNvGraphicFramePr>
            <a:graphicFrameLocks/>
          </p:cNvGraphicFramePr>
          <p:nvPr/>
        </p:nvGraphicFramePr>
        <p:xfrm>
          <a:off x="323528" y="1700808"/>
          <a:ext cx="5688632" cy="4896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a:extLst>
              <a:ext uri="{FF2B5EF4-FFF2-40B4-BE49-F238E27FC236}">
                <a16:creationId xmlns:xdr="http://schemas.openxmlformats.org/drawingml/2006/spreadsheetDrawing" xmlns="" xmlns:a16="http://schemas.microsoft.com/office/drawing/2014/main" xmlns:lc="http://schemas.openxmlformats.org/drawingml/2006/lockedCanvas" id="{016481CF-07EF-4DAE-8792-E7B2426C901E}"/>
              </a:ext>
            </a:extLst>
          </p:cNvPr>
          <p:cNvGraphicFramePr>
            <a:graphicFrameLocks/>
          </p:cNvGraphicFramePr>
          <p:nvPr/>
        </p:nvGraphicFramePr>
        <p:xfrm>
          <a:off x="683568" y="1700808"/>
          <a:ext cx="5256584" cy="4608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0706256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611560" y="274638"/>
            <a:ext cx="8322128" cy="128215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1800" dirty="0" smtClean="0">
                <a:solidFill>
                  <a:schemeClr val="accent3">
                    <a:lumMod val="75000"/>
                  </a:schemeClr>
                </a:solidFill>
                <a:latin typeface="Times New Roman" pitchFamily="18" charset="0"/>
                <a:cs typeface="Times New Roman" pitchFamily="18" charset="0"/>
              </a:rPr>
              <a:t>Структура </a:t>
            </a:r>
            <a:r>
              <a:rPr lang="ru-RU" sz="2000" dirty="0" smtClean="0">
                <a:solidFill>
                  <a:schemeClr val="accent3">
                    <a:lumMod val="75000"/>
                  </a:schemeClr>
                </a:solidFill>
                <a:latin typeface="Times New Roman" pitchFamily="18" charset="0"/>
                <a:cs typeface="Times New Roman" pitchFamily="18" charset="0"/>
              </a:rPr>
              <a:t>прогнозируемых поступлений основных налоговых доходов в бюджет муниципального образования «Полевское сельское поселение» Октябрьского муниципального района ЕАО на плановый период 2025 года</a:t>
            </a:r>
            <a:r>
              <a:rPr lang="ru-RU" sz="1800" dirty="0" smtClean="0">
                <a:solidFill>
                  <a:schemeClr val="accent3">
                    <a:lumMod val="75000"/>
                  </a:schemeClr>
                </a:solidFill>
                <a:latin typeface="Times New Roman" pitchFamily="18" charset="0"/>
                <a:cs typeface="Times New Roman" pitchFamily="18" charset="0"/>
              </a:rPr>
              <a:t/>
            </a:r>
            <a:br>
              <a:rPr lang="ru-RU" sz="1800" dirty="0" smtClean="0">
                <a:solidFill>
                  <a:schemeClr val="accent3">
                    <a:lumMod val="75000"/>
                  </a:schemeClr>
                </a:solidFill>
                <a:latin typeface="Times New Roman" pitchFamily="18" charset="0"/>
                <a:cs typeface="Times New Roman" pitchFamily="18" charset="0"/>
              </a:rPr>
            </a:br>
            <a:r>
              <a:rPr lang="ru-RU" sz="1800" dirty="0" smtClean="0">
                <a:solidFill>
                  <a:schemeClr val="accent3">
                    <a:lumMod val="75000"/>
                  </a:schemeClr>
                </a:solidFill>
              </a:rPr>
              <a:t/>
            </a:r>
            <a:br>
              <a:rPr lang="ru-RU" sz="1800" dirty="0" smtClean="0">
                <a:solidFill>
                  <a:schemeClr val="accent3">
                    <a:lumMod val="75000"/>
                  </a:schemeClr>
                </a:solidFill>
              </a:rPr>
            </a:br>
            <a:endParaRPr lang="ru-RU" sz="1800" dirty="0">
              <a:solidFill>
                <a:schemeClr val="accent3">
                  <a:lumMod val="75000"/>
                </a:schemeClr>
              </a:solidFill>
            </a:endParaRPr>
          </a:p>
        </p:txBody>
      </p:sp>
      <p:pic>
        <p:nvPicPr>
          <p:cNvPr id="2" name="Picture 2" descr="C:\Users\Оксана\Desktop\Бухгалтерия\Для граждан на сайт\Образцы, таблицы\Картинки, таблицы\картинки\Ч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2852936"/>
            <a:ext cx="3964491" cy="378904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extLst>
              <p:ext uri="{D42A27DB-BD31-4B8C-83A1-F6EECF244321}">
                <p14:modId xmlns:p14="http://schemas.microsoft.com/office/powerpoint/2010/main" xmlns="" val="1294881864"/>
              </p:ext>
            </p:extLst>
          </p:nvPr>
        </p:nvGraphicFramePr>
        <p:xfrm>
          <a:off x="539552" y="1628800"/>
          <a:ext cx="5317575" cy="4941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a:extLst>
              <a:ext uri="{FF2B5EF4-FFF2-40B4-BE49-F238E27FC236}">
                <a16:creationId xmlns:xdr="http://schemas.openxmlformats.org/drawingml/2006/spreadsheetDrawing" xmlns="" xmlns:a16="http://schemas.microsoft.com/office/drawing/2014/main" xmlns:lc="http://schemas.openxmlformats.org/drawingml/2006/lockedCanvas" id="{959B4D6F-4A9E-4ABC-9C07-F8120C3CE57F}"/>
              </a:ext>
            </a:extLst>
          </p:cNvPr>
          <p:cNvGraphicFramePr>
            <a:graphicFrameLocks/>
          </p:cNvGraphicFramePr>
          <p:nvPr/>
        </p:nvGraphicFramePr>
        <p:xfrm>
          <a:off x="755576" y="1700808"/>
          <a:ext cx="5976664"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63947617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img3.stockfresh.com/files/i/iserg/m/47/481992_stock-photo-increase-finance-on-white-background-isolated-3d-imag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0289" y="1772816"/>
            <a:ext cx="4161064" cy="5085184"/>
          </a:xfrm>
          <a:prstGeom prst="rect">
            <a:avLst/>
          </a:prstGeom>
          <a:noFill/>
          <a:ln>
            <a:noFill/>
          </a:ln>
        </p:spPr>
      </p:pic>
      <p:sp>
        <p:nvSpPr>
          <p:cNvPr id="8" name="Заголовок 1"/>
          <p:cNvSpPr txBox="1">
            <a:spLocks/>
          </p:cNvSpPr>
          <p:nvPr/>
        </p:nvSpPr>
        <p:spPr>
          <a:xfrm>
            <a:off x="611560" y="274638"/>
            <a:ext cx="8322128" cy="128215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1800" dirty="0" smtClean="0">
                <a:solidFill>
                  <a:schemeClr val="accent3">
                    <a:lumMod val="75000"/>
                  </a:schemeClr>
                </a:solidFill>
                <a:latin typeface="Times New Roman" pitchFamily="18" charset="0"/>
                <a:cs typeface="Times New Roman" pitchFamily="18" charset="0"/>
              </a:rPr>
              <a:t>Структура </a:t>
            </a:r>
            <a:r>
              <a:rPr lang="ru-RU" sz="2000" dirty="0" smtClean="0">
                <a:solidFill>
                  <a:schemeClr val="accent3">
                    <a:lumMod val="75000"/>
                  </a:schemeClr>
                </a:solidFill>
                <a:latin typeface="Times New Roman" pitchFamily="18" charset="0"/>
                <a:cs typeface="Times New Roman" pitchFamily="18" charset="0"/>
              </a:rPr>
              <a:t>прогнозируемых поступлений основных налоговых доходов в бюджет муниципального образования «Полевское сельское поселение» Октябрьского муниципального района ЕАО на плановый период 2026 года</a:t>
            </a:r>
            <a:r>
              <a:rPr lang="ru-RU" sz="1800" dirty="0" smtClean="0">
                <a:solidFill>
                  <a:schemeClr val="accent3">
                    <a:lumMod val="75000"/>
                  </a:schemeClr>
                </a:solidFill>
                <a:latin typeface="Times New Roman" pitchFamily="18" charset="0"/>
                <a:cs typeface="Times New Roman" pitchFamily="18" charset="0"/>
              </a:rPr>
              <a:t/>
            </a:r>
            <a:br>
              <a:rPr lang="ru-RU" sz="1800" dirty="0" smtClean="0">
                <a:solidFill>
                  <a:schemeClr val="accent3">
                    <a:lumMod val="75000"/>
                  </a:schemeClr>
                </a:solidFill>
                <a:latin typeface="Times New Roman" pitchFamily="18" charset="0"/>
                <a:cs typeface="Times New Roman" pitchFamily="18" charset="0"/>
              </a:rPr>
            </a:br>
            <a:r>
              <a:rPr lang="ru-RU" sz="1800" dirty="0" smtClean="0">
                <a:solidFill>
                  <a:schemeClr val="accent3">
                    <a:lumMod val="75000"/>
                  </a:schemeClr>
                </a:solidFill>
              </a:rPr>
              <a:t/>
            </a:r>
            <a:br>
              <a:rPr lang="ru-RU" sz="1800" dirty="0" smtClean="0">
                <a:solidFill>
                  <a:schemeClr val="accent3">
                    <a:lumMod val="75000"/>
                  </a:schemeClr>
                </a:solidFill>
              </a:rPr>
            </a:br>
            <a:endParaRPr lang="ru-RU" sz="1800" dirty="0">
              <a:solidFill>
                <a:schemeClr val="accent3">
                  <a:lumMod val="75000"/>
                </a:schemeClr>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2649748164"/>
              </p:ext>
            </p:extLst>
          </p:nvPr>
        </p:nvGraphicFramePr>
        <p:xfrm>
          <a:off x="467544" y="1628800"/>
          <a:ext cx="5112568"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a:extLst>
              <a:ext uri="{FF2B5EF4-FFF2-40B4-BE49-F238E27FC236}">
                <a16:creationId xmlns:lc="http://schemas.openxmlformats.org/drawingml/2006/lockedCanvas" xmlns:a16="http://schemas.microsoft.com/office/drawing/2014/main" xmlns="" xmlns:xdr="http://schemas.openxmlformats.org/drawingml/2006/spreadsheetDrawing" id="{639435E3-DBE6-402D-B3C6-5B079F4B77A9}"/>
              </a:ext>
            </a:extLst>
          </p:cNvPr>
          <p:cNvGraphicFramePr>
            <a:graphicFrameLocks/>
          </p:cNvGraphicFramePr>
          <p:nvPr/>
        </p:nvGraphicFramePr>
        <p:xfrm>
          <a:off x="251520" y="1916832"/>
          <a:ext cx="5256584" cy="46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a:extLst>
              <a:ext uri="{FF2B5EF4-FFF2-40B4-BE49-F238E27FC236}">
                <a16:creationId xmlns:xdr="http://schemas.openxmlformats.org/drawingml/2006/spreadsheetDrawing" xmlns="" xmlns:a16="http://schemas.microsoft.com/office/drawing/2014/main" xmlns:lc="http://schemas.openxmlformats.org/drawingml/2006/lockedCanvas" id="{639435E3-DBE6-402D-B3C6-5B079F4B77A9}"/>
              </a:ext>
            </a:extLst>
          </p:cNvPr>
          <p:cNvGraphicFramePr>
            <a:graphicFrameLocks/>
          </p:cNvGraphicFramePr>
          <p:nvPr/>
        </p:nvGraphicFramePr>
        <p:xfrm>
          <a:off x="827584" y="1700808"/>
          <a:ext cx="4896544" cy="49685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5066813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683568" y="274638"/>
            <a:ext cx="8003232" cy="582612"/>
          </a:xfrm>
        </p:spPr>
        <p:txBody>
          <a:bodyPr>
            <a:noAutofit/>
          </a:bodyPr>
          <a:lstStyle/>
          <a:p>
            <a:pPr algn="ctr" eaLnBrk="1" hangingPunct="1"/>
            <a:r>
              <a:rPr lang="ru-RU" sz="3900" b="1" dirty="0" smtClean="0">
                <a:solidFill>
                  <a:schemeClr val="accent3">
                    <a:lumMod val="75000"/>
                  </a:schemeClr>
                </a:solidFill>
                <a:latin typeface="Times New Roman" pitchFamily="18" charset="0"/>
                <a:cs typeface="Times New Roman" pitchFamily="18" charset="0"/>
              </a:rPr>
              <a:t>Расходы бюджета</a:t>
            </a:r>
          </a:p>
        </p:txBody>
      </p:sp>
      <p:sp>
        <p:nvSpPr>
          <p:cNvPr id="30723" name="Содержимое 2"/>
          <p:cNvSpPr>
            <a:spLocks noGrp="1"/>
          </p:cNvSpPr>
          <p:nvPr>
            <p:ph sz="quarter" idx="13"/>
          </p:nvPr>
        </p:nvSpPr>
        <p:spPr>
          <a:xfrm>
            <a:off x="1043608" y="836712"/>
            <a:ext cx="8100392" cy="3096344"/>
          </a:xfrm>
        </p:spPr>
        <p:txBody>
          <a:bodyPr>
            <a:normAutofit lnSpcReduction="10000"/>
          </a:bodyPr>
          <a:lstStyle/>
          <a:p>
            <a:pPr eaLnBrk="1" hangingPunct="1">
              <a:buFont typeface="Wingdings 2" pitchFamily="18" charset="2"/>
              <a:buNone/>
            </a:pPr>
            <a:r>
              <a:rPr lang="ru-RU" sz="1800" b="1" dirty="0" smtClean="0">
                <a:latin typeface="Times New Roman" pitchFamily="18" charset="0"/>
                <a:cs typeface="Times New Roman" pitchFamily="18" charset="0"/>
              </a:rPr>
              <a:t>     Расходы бюджета - </a:t>
            </a:r>
            <a:r>
              <a:rPr lang="ru-RU" sz="1600" dirty="0" smtClean="0">
                <a:latin typeface="Times New Roman" pitchFamily="18" charset="0"/>
                <a:cs typeface="Times New Roman" pitchFamily="18" charset="0"/>
              </a:rPr>
              <a:t>выплачиваемые из бюджета денежные средства, за исключением средств, являющихся источниками дефицита бюджета.</a:t>
            </a:r>
          </a:p>
          <a:p>
            <a:pPr eaLnBrk="1" hangingPunct="1">
              <a:buFont typeface="Wingdings 2" pitchFamily="18" charset="2"/>
              <a:buNone/>
            </a:pPr>
            <a:r>
              <a:rPr lang="ru-RU" sz="1800" b="1" dirty="0" smtClean="0">
                <a:latin typeface="Times New Roman" pitchFamily="18" charset="0"/>
                <a:cs typeface="Times New Roman" pitchFamily="18" charset="0"/>
              </a:rPr>
              <a:t>     Формирование расходов </a:t>
            </a:r>
            <a:r>
              <a:rPr lang="ru-RU" sz="1600" dirty="0" smtClean="0">
                <a:latin typeface="Times New Roman" pitchFamily="18" charset="0"/>
                <a:cs typeface="Times New Roman" pitchFamily="18" charset="0"/>
              </a:rPr>
              <a:t>осуществляется исходя из прогнозной оценки доходной части бюджета,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за счет средств соответствующих бюджетов.</a:t>
            </a:r>
          </a:p>
          <a:p>
            <a:pPr lvl="1" algn="just" eaLnBrk="1" hangingPunct="1">
              <a:buFont typeface="Wingdings 2" pitchFamily="18" charset="2"/>
              <a:buNone/>
            </a:pPr>
            <a:r>
              <a:rPr lang="ru-RU" sz="1800" b="1" dirty="0" smtClean="0">
                <a:latin typeface="Times New Roman" pitchFamily="18" charset="0"/>
                <a:cs typeface="Times New Roman" pitchFamily="18" charset="0"/>
              </a:rPr>
              <a:t>Принципы формирования расходов бюджета:</a:t>
            </a:r>
          </a:p>
          <a:p>
            <a:pPr lvl="1" algn="just" eaLnBrk="1" hangingPunct="1">
              <a:buFont typeface="Wingdings" pitchFamily="2" charset="2"/>
              <a:buChar char="v"/>
            </a:pPr>
            <a:r>
              <a:rPr lang="ru-RU" sz="1600" dirty="0" smtClean="0">
                <a:latin typeface="Times New Roman" pitchFamily="18" charset="0"/>
                <a:cs typeface="Times New Roman" pitchFamily="18" charset="0"/>
              </a:rPr>
              <a:t>по разделам;</a:t>
            </a:r>
          </a:p>
          <a:p>
            <a:pPr lvl="1" algn="just" eaLnBrk="1" hangingPunct="1">
              <a:buFont typeface="Wingdings" pitchFamily="2" charset="2"/>
              <a:buChar char="v"/>
            </a:pPr>
            <a:r>
              <a:rPr lang="ru-RU" sz="1600" dirty="0" smtClean="0">
                <a:latin typeface="Times New Roman" pitchFamily="18" charset="0"/>
                <a:cs typeface="Times New Roman" pitchFamily="18" charset="0"/>
              </a:rPr>
              <a:t>по ведомствам;</a:t>
            </a:r>
          </a:p>
          <a:p>
            <a:pPr lvl="1" algn="just" eaLnBrk="1" hangingPunct="1">
              <a:buFont typeface="Wingdings" pitchFamily="2" charset="2"/>
              <a:buChar char="v"/>
            </a:pPr>
            <a:r>
              <a:rPr lang="ru-RU" sz="1600" dirty="0" smtClean="0">
                <a:latin typeface="Times New Roman" pitchFamily="18" charset="0"/>
                <a:cs typeface="Times New Roman" pitchFamily="18" charset="0"/>
              </a:rPr>
              <a:t>по муниципальным программам Полевского сельского поселения.</a:t>
            </a:r>
          </a:p>
        </p:txBody>
      </p:sp>
      <p:sp>
        <p:nvSpPr>
          <p:cNvPr id="4" name="Скругленный прямоугольник 3"/>
          <p:cNvSpPr/>
          <p:nvPr/>
        </p:nvSpPr>
        <p:spPr>
          <a:xfrm>
            <a:off x="1187623" y="4005064"/>
            <a:ext cx="7704857" cy="50405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Разделы классификации расходов бюджетов</a:t>
            </a:r>
          </a:p>
        </p:txBody>
      </p:sp>
      <p:sp>
        <p:nvSpPr>
          <p:cNvPr id="5" name="Скругленный прямоугольник 4"/>
          <p:cNvSpPr/>
          <p:nvPr/>
        </p:nvSpPr>
        <p:spPr>
          <a:xfrm>
            <a:off x="1115616" y="4797152"/>
            <a:ext cx="1224136" cy="9361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tx1"/>
                </a:solidFill>
                <a:latin typeface="Times New Roman" pitchFamily="18" charset="0"/>
                <a:cs typeface="Times New Roman" pitchFamily="18" charset="0"/>
              </a:rPr>
              <a:t>01 «</a:t>
            </a:r>
            <a:r>
              <a:rPr lang="ru-RU" sz="1000" dirty="0" smtClean="0">
                <a:solidFill>
                  <a:schemeClr val="tx1"/>
                </a:solidFill>
                <a:latin typeface="Times New Roman" pitchFamily="18" charset="0"/>
                <a:cs typeface="Times New Roman" pitchFamily="18" charset="0"/>
              </a:rPr>
              <a:t>Обще</a:t>
            </a:r>
          </a:p>
          <a:p>
            <a:pPr algn="ctr" fontAlgn="auto">
              <a:spcBef>
                <a:spcPts val="0"/>
              </a:spcBef>
              <a:spcAft>
                <a:spcPts val="0"/>
              </a:spcAft>
              <a:defRPr/>
            </a:pPr>
            <a:r>
              <a:rPr lang="ru-RU" sz="1000" dirty="0" smtClean="0">
                <a:solidFill>
                  <a:schemeClr val="tx1"/>
                </a:solidFill>
                <a:latin typeface="Times New Roman" pitchFamily="18" charset="0"/>
                <a:cs typeface="Times New Roman" pitchFamily="18" charset="0"/>
              </a:rPr>
              <a:t>государственные </a:t>
            </a:r>
            <a:r>
              <a:rPr lang="ru-RU" sz="1000" dirty="0">
                <a:solidFill>
                  <a:schemeClr val="tx1"/>
                </a:solidFill>
                <a:latin typeface="Times New Roman" pitchFamily="18" charset="0"/>
                <a:cs typeface="Times New Roman" pitchFamily="18" charset="0"/>
              </a:rPr>
              <a:t>вопросы»</a:t>
            </a:r>
          </a:p>
        </p:txBody>
      </p:sp>
      <p:sp>
        <p:nvSpPr>
          <p:cNvPr id="7" name="Скругленный прямоугольник 6"/>
          <p:cNvSpPr/>
          <p:nvPr/>
        </p:nvSpPr>
        <p:spPr>
          <a:xfrm>
            <a:off x="2411760" y="4797153"/>
            <a:ext cx="1152128" cy="57606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tx1"/>
                </a:solidFill>
                <a:latin typeface="Times New Roman" pitchFamily="18" charset="0"/>
                <a:cs typeface="Times New Roman" pitchFamily="18" charset="0"/>
              </a:rPr>
              <a:t>02 «Национальная оборона»</a:t>
            </a:r>
          </a:p>
        </p:txBody>
      </p:sp>
      <p:sp>
        <p:nvSpPr>
          <p:cNvPr id="8" name="Скругленный прямоугольник 7"/>
          <p:cNvSpPr/>
          <p:nvPr/>
        </p:nvSpPr>
        <p:spPr>
          <a:xfrm>
            <a:off x="2843808" y="5805264"/>
            <a:ext cx="1224136" cy="7200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bg1"/>
                </a:solidFill>
                <a:latin typeface="Times New Roman" pitchFamily="18" charset="0"/>
                <a:cs typeface="Times New Roman" pitchFamily="18" charset="0"/>
              </a:rPr>
              <a:t>08 </a:t>
            </a:r>
          </a:p>
          <a:p>
            <a:pPr algn="ctr" fontAlgn="auto">
              <a:spcBef>
                <a:spcPts val="0"/>
              </a:spcBef>
              <a:spcAft>
                <a:spcPts val="0"/>
              </a:spcAft>
              <a:defRPr/>
            </a:pPr>
            <a:r>
              <a:rPr lang="ru-RU" sz="1000" dirty="0">
                <a:solidFill>
                  <a:schemeClr val="bg1"/>
                </a:solidFill>
                <a:latin typeface="Times New Roman" pitchFamily="18" charset="0"/>
                <a:cs typeface="Times New Roman" pitchFamily="18" charset="0"/>
              </a:rPr>
              <a:t>«Культура , </a:t>
            </a:r>
            <a:r>
              <a:rPr lang="ru-RU" sz="1000" dirty="0" smtClean="0">
                <a:solidFill>
                  <a:schemeClr val="bg1"/>
                </a:solidFill>
                <a:latin typeface="Times New Roman" pitchFamily="18" charset="0"/>
                <a:cs typeface="Times New Roman" pitchFamily="18" charset="0"/>
              </a:rPr>
              <a:t>кинематография»</a:t>
            </a:r>
            <a:endParaRPr lang="ru-RU" sz="1000" dirty="0">
              <a:solidFill>
                <a:schemeClr val="bg1"/>
              </a:solidFill>
              <a:latin typeface="Times New Roman" pitchFamily="18" charset="0"/>
              <a:cs typeface="Times New Roman" pitchFamily="18" charset="0"/>
            </a:endParaRPr>
          </a:p>
        </p:txBody>
      </p:sp>
      <p:sp>
        <p:nvSpPr>
          <p:cNvPr id="9" name="Скругленный прямоугольник 8"/>
          <p:cNvSpPr/>
          <p:nvPr/>
        </p:nvSpPr>
        <p:spPr>
          <a:xfrm>
            <a:off x="3779912" y="4725144"/>
            <a:ext cx="1296144" cy="936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tx1"/>
                </a:solidFill>
                <a:latin typeface="Times New Roman" pitchFamily="18" charset="0"/>
                <a:cs typeface="Times New Roman" pitchFamily="18" charset="0"/>
              </a:rPr>
              <a:t>03 </a:t>
            </a:r>
            <a:endParaRPr lang="ru-RU" sz="1000" dirty="0" smtClean="0">
              <a:solidFill>
                <a:schemeClr val="tx1"/>
              </a:solidFill>
              <a:latin typeface="Times New Roman" pitchFamily="18" charset="0"/>
              <a:cs typeface="Times New Roman" pitchFamily="18" charset="0"/>
            </a:endParaRPr>
          </a:p>
          <a:p>
            <a:pPr algn="ctr" fontAlgn="auto">
              <a:spcBef>
                <a:spcPts val="0"/>
              </a:spcBef>
              <a:spcAft>
                <a:spcPts val="0"/>
              </a:spcAft>
              <a:defRPr/>
            </a:pPr>
            <a:r>
              <a:rPr lang="ru-RU" sz="1000" dirty="0" smtClean="0">
                <a:solidFill>
                  <a:schemeClr val="tx1"/>
                </a:solidFill>
                <a:latin typeface="Times New Roman" pitchFamily="18" charset="0"/>
                <a:cs typeface="Times New Roman" pitchFamily="18" charset="0"/>
              </a:rPr>
              <a:t>«</a:t>
            </a:r>
            <a:r>
              <a:rPr lang="ru-RU" sz="1000" dirty="0">
                <a:solidFill>
                  <a:schemeClr val="tx1"/>
                </a:solidFill>
                <a:latin typeface="Times New Roman" pitchFamily="18" charset="0"/>
                <a:cs typeface="Times New Roman" pitchFamily="18" charset="0"/>
              </a:rPr>
              <a:t>Национальная </a:t>
            </a:r>
            <a:r>
              <a:rPr lang="ru-RU" sz="1000" dirty="0" smtClean="0">
                <a:solidFill>
                  <a:schemeClr val="tx1"/>
                </a:solidFill>
                <a:latin typeface="Times New Roman" pitchFamily="18" charset="0"/>
                <a:cs typeface="Times New Roman" pitchFamily="18" charset="0"/>
              </a:rPr>
              <a:t>безопасность </a:t>
            </a:r>
            <a:r>
              <a:rPr lang="ru-RU" sz="1000" dirty="0">
                <a:solidFill>
                  <a:schemeClr val="tx1"/>
                </a:solidFill>
                <a:latin typeface="Times New Roman" pitchFamily="18" charset="0"/>
                <a:cs typeface="Times New Roman" pitchFamily="18" charset="0"/>
              </a:rPr>
              <a:t>и правоохранительная деятельность</a:t>
            </a:r>
          </a:p>
        </p:txBody>
      </p:sp>
      <p:sp>
        <p:nvSpPr>
          <p:cNvPr id="11" name="Скругленный прямоугольник 10"/>
          <p:cNvSpPr/>
          <p:nvPr/>
        </p:nvSpPr>
        <p:spPr>
          <a:xfrm>
            <a:off x="5364088" y="4725144"/>
            <a:ext cx="1152128" cy="8640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bg1"/>
                </a:solidFill>
                <a:latin typeface="Times New Roman" pitchFamily="18" charset="0"/>
                <a:cs typeface="Times New Roman" pitchFamily="18" charset="0"/>
              </a:rPr>
              <a:t>04 «Национальная экономика»</a:t>
            </a:r>
          </a:p>
        </p:txBody>
      </p:sp>
      <p:sp>
        <p:nvSpPr>
          <p:cNvPr id="13" name="Скругленный прямоугольник 12"/>
          <p:cNvSpPr/>
          <p:nvPr/>
        </p:nvSpPr>
        <p:spPr>
          <a:xfrm>
            <a:off x="4427984" y="5877272"/>
            <a:ext cx="1368152" cy="6480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tx1"/>
                </a:solidFill>
              </a:rPr>
              <a:t>10</a:t>
            </a:r>
          </a:p>
          <a:p>
            <a:pPr algn="ctr" fontAlgn="auto">
              <a:spcBef>
                <a:spcPts val="0"/>
              </a:spcBef>
              <a:spcAft>
                <a:spcPts val="0"/>
              </a:spcAft>
              <a:defRPr/>
            </a:pPr>
            <a:r>
              <a:rPr lang="ru-RU" sz="1000" dirty="0">
                <a:solidFill>
                  <a:schemeClr val="tx1"/>
                </a:solidFill>
                <a:latin typeface="Times New Roman" pitchFamily="18" charset="0"/>
                <a:cs typeface="Times New Roman" pitchFamily="18" charset="0"/>
              </a:rPr>
              <a:t> «Социальная политика»</a:t>
            </a:r>
          </a:p>
        </p:txBody>
      </p:sp>
      <p:sp>
        <p:nvSpPr>
          <p:cNvPr id="14" name="Скругленный прямоугольник 13"/>
          <p:cNvSpPr/>
          <p:nvPr/>
        </p:nvSpPr>
        <p:spPr>
          <a:xfrm>
            <a:off x="6876256" y="4725145"/>
            <a:ext cx="1152128" cy="792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50" dirty="0">
                <a:solidFill>
                  <a:schemeClr val="tx1"/>
                </a:solidFill>
                <a:latin typeface="Times New Roman" pitchFamily="18" charset="0"/>
                <a:cs typeface="Times New Roman" pitchFamily="18" charset="0"/>
              </a:rPr>
              <a:t>05 </a:t>
            </a:r>
            <a:endParaRPr lang="ru-RU" sz="1050" dirty="0" smtClean="0">
              <a:solidFill>
                <a:schemeClr val="tx1"/>
              </a:solidFill>
              <a:latin typeface="Times New Roman" pitchFamily="18" charset="0"/>
              <a:cs typeface="Times New Roman" pitchFamily="18" charset="0"/>
            </a:endParaRPr>
          </a:p>
          <a:p>
            <a:pPr algn="ctr" fontAlgn="auto">
              <a:spcBef>
                <a:spcPts val="0"/>
              </a:spcBef>
              <a:spcAft>
                <a:spcPts val="0"/>
              </a:spcAft>
              <a:defRPr/>
            </a:pPr>
            <a:r>
              <a:rPr lang="ru-RU" sz="1050" dirty="0" smtClean="0">
                <a:solidFill>
                  <a:schemeClr val="tx1"/>
                </a:solidFill>
                <a:latin typeface="Times New Roman" pitchFamily="18" charset="0"/>
                <a:cs typeface="Times New Roman" pitchFamily="18" charset="0"/>
              </a:rPr>
              <a:t>«</a:t>
            </a:r>
            <a:r>
              <a:rPr lang="ru-RU" sz="1000" dirty="0">
                <a:solidFill>
                  <a:schemeClr val="tx1"/>
                </a:solidFill>
                <a:latin typeface="Times New Roman" pitchFamily="18" charset="0"/>
                <a:cs typeface="Times New Roman" pitchFamily="18" charset="0"/>
              </a:rPr>
              <a:t>Жилищно-коммунальное</a:t>
            </a:r>
            <a:r>
              <a:rPr lang="ru-RU" sz="1050" dirty="0">
                <a:solidFill>
                  <a:schemeClr val="tx1"/>
                </a:solidFill>
                <a:latin typeface="Times New Roman" pitchFamily="18" charset="0"/>
                <a:cs typeface="Times New Roman" pitchFamily="18" charset="0"/>
              </a:rPr>
              <a:t> хозяйство»</a:t>
            </a:r>
          </a:p>
        </p:txBody>
      </p:sp>
      <p:sp>
        <p:nvSpPr>
          <p:cNvPr id="15" name="Скругленный прямоугольник 14"/>
          <p:cNvSpPr/>
          <p:nvPr/>
        </p:nvSpPr>
        <p:spPr>
          <a:xfrm>
            <a:off x="6084168" y="5877272"/>
            <a:ext cx="1368152"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smtClean="0">
                <a:solidFill>
                  <a:schemeClr val="tx1"/>
                </a:solidFill>
                <a:latin typeface="Times New Roman" pitchFamily="18" charset="0"/>
                <a:cs typeface="Times New Roman" pitchFamily="18" charset="0"/>
              </a:rPr>
              <a:t>11</a:t>
            </a:r>
          </a:p>
          <a:p>
            <a:pPr algn="ctr" fontAlgn="auto">
              <a:spcBef>
                <a:spcPts val="0"/>
              </a:spcBef>
              <a:spcAft>
                <a:spcPts val="0"/>
              </a:spcAft>
              <a:defRPr/>
            </a:pPr>
            <a:r>
              <a:rPr lang="ru-RU" sz="1000" dirty="0" smtClean="0">
                <a:solidFill>
                  <a:schemeClr val="tx1"/>
                </a:solidFill>
                <a:latin typeface="Times New Roman" pitchFamily="18" charset="0"/>
                <a:cs typeface="Times New Roman" pitchFamily="18" charset="0"/>
              </a:rPr>
              <a:t> </a:t>
            </a:r>
            <a:r>
              <a:rPr lang="ru-RU" sz="1000" dirty="0">
                <a:solidFill>
                  <a:schemeClr val="tx1"/>
                </a:solidFill>
                <a:latin typeface="Times New Roman" pitchFamily="18" charset="0"/>
                <a:cs typeface="Times New Roman" pitchFamily="18" charset="0"/>
              </a:rPr>
              <a:t>«Физическая </a:t>
            </a:r>
            <a:r>
              <a:rPr lang="ru-RU" sz="1000" dirty="0" smtClean="0">
                <a:solidFill>
                  <a:schemeClr val="tx1"/>
                </a:solidFill>
                <a:latin typeface="Times New Roman" pitchFamily="18" charset="0"/>
                <a:cs typeface="Times New Roman" pitchFamily="18" charset="0"/>
              </a:rPr>
              <a:t>культура и спорт»</a:t>
            </a:r>
            <a:endParaRPr lang="ru-RU" sz="1000"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7786688" y="5661248"/>
            <a:ext cx="1249808" cy="93610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000" dirty="0">
                <a:solidFill>
                  <a:schemeClr val="tx1"/>
                </a:solidFill>
                <a:latin typeface="Times New Roman" pitchFamily="18" charset="0"/>
                <a:cs typeface="Times New Roman" pitchFamily="18" charset="0"/>
              </a:rPr>
              <a:t>14 </a:t>
            </a:r>
            <a:r>
              <a:rPr lang="ru-RU" sz="1000" dirty="0" smtClean="0">
                <a:solidFill>
                  <a:schemeClr val="tx1"/>
                </a:solidFill>
                <a:latin typeface="Times New Roman" pitchFamily="18" charset="0"/>
                <a:cs typeface="Times New Roman" pitchFamily="18" charset="0"/>
              </a:rPr>
              <a:t>«Межбюджетные </a:t>
            </a:r>
            <a:r>
              <a:rPr lang="ru-RU" sz="1000" dirty="0">
                <a:solidFill>
                  <a:schemeClr val="tx1"/>
                </a:solidFill>
                <a:latin typeface="Times New Roman" pitchFamily="18" charset="0"/>
                <a:cs typeface="Times New Roman" pitchFamily="18" charset="0"/>
              </a:rPr>
              <a:t>трансферты общего характера»</a:t>
            </a:r>
          </a:p>
        </p:txBody>
      </p:sp>
      <p:cxnSp>
        <p:nvCxnSpPr>
          <p:cNvPr id="29" name="Прямая соединительная линия 28"/>
          <p:cNvCxnSpPr/>
          <p:nvPr/>
        </p:nvCxnSpPr>
        <p:spPr>
          <a:xfrm rot="5400000">
            <a:off x="2844617" y="4652327"/>
            <a:ext cx="288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4393629" y="4615483"/>
            <a:ext cx="2143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rot="5400000">
            <a:off x="2988690" y="5156326"/>
            <a:ext cx="129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rot="5400000">
            <a:off x="4554866" y="5174326"/>
            <a:ext cx="133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8460432" y="4509120"/>
            <a:ext cx="0" cy="10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6660232" y="4509120"/>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7452320" y="4509120"/>
            <a:ext cx="0" cy="2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5940152" y="450912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691680" y="4509120"/>
            <a:ext cx="0" cy="288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83568" y="404664"/>
            <a:ext cx="7992888" cy="1143000"/>
          </a:xfrm>
        </p:spPr>
        <p:txBody>
          <a:bodyPr>
            <a:noAutofit/>
          </a:bodyPr>
          <a:lstStyle/>
          <a:p>
            <a:pPr algn="ctr"/>
            <a:r>
              <a:rPr lang="ru-RU" sz="1800" dirty="0">
                <a:solidFill>
                  <a:schemeClr val="accent3">
                    <a:lumMod val="75000"/>
                  </a:schemeClr>
                </a:solidFill>
                <a:latin typeface="Times New Roman" pitchFamily="18" charset="0"/>
                <a:cs typeface="Times New Roman" pitchFamily="18" charset="0"/>
              </a:rPr>
              <a:t>Распределение расходов  бюджета муниципального образования «Полевское сельское поселение» Октябрьского муниципального района ЕАО в </a:t>
            </a:r>
            <a:r>
              <a:rPr lang="ru-RU" sz="1800" dirty="0" smtClean="0">
                <a:solidFill>
                  <a:schemeClr val="accent3">
                    <a:lumMod val="75000"/>
                  </a:schemeClr>
                </a:solidFill>
                <a:latin typeface="Times New Roman" pitchFamily="18" charset="0"/>
                <a:cs typeface="Times New Roman" pitchFamily="18" charset="0"/>
              </a:rPr>
              <a:t>2024 году</a:t>
            </a:r>
            <a:r>
              <a:rPr lang="en-US" sz="1800" dirty="0" smtClean="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и</a:t>
            </a:r>
            <a:r>
              <a:rPr lang="en-US" sz="1800" dirty="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на плановый период </a:t>
            </a:r>
            <a:r>
              <a:rPr lang="ru-RU" sz="1800" dirty="0" smtClean="0">
                <a:solidFill>
                  <a:schemeClr val="accent3">
                    <a:lumMod val="75000"/>
                  </a:schemeClr>
                </a:solidFill>
                <a:latin typeface="Times New Roman" pitchFamily="18" charset="0"/>
                <a:cs typeface="Times New Roman" pitchFamily="18" charset="0"/>
              </a:rPr>
              <a:t>2025-2026 </a:t>
            </a:r>
            <a:r>
              <a:rPr lang="ru-RU" sz="1800" dirty="0">
                <a:solidFill>
                  <a:schemeClr val="accent3">
                    <a:lumMod val="75000"/>
                  </a:schemeClr>
                </a:solidFill>
                <a:latin typeface="Times New Roman" pitchFamily="18" charset="0"/>
                <a:cs typeface="Times New Roman" pitchFamily="18" charset="0"/>
              </a:rPr>
              <a:t>годов по подведомственным учреждениям</a:t>
            </a:r>
            <a:r>
              <a:rPr lang="ru-RU" sz="1600" dirty="0">
                <a:solidFill>
                  <a:schemeClr val="accent3">
                    <a:lumMod val="75000"/>
                  </a:schemeClr>
                </a:solidFill>
                <a:latin typeface="Times New Roman" pitchFamily="18" charset="0"/>
                <a:cs typeface="Times New Roman" pitchFamily="18" charset="0"/>
              </a:rPr>
              <a:t/>
            </a:r>
            <a:br>
              <a:rPr lang="ru-RU" sz="1600"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Распределение расходов  бюджета </a:t>
            </a:r>
            <a:r>
              <a:rPr lang="ru-RU" sz="1800" b="1" dirty="0">
                <a:solidFill>
                  <a:schemeClr val="accent3">
                    <a:lumMod val="75000"/>
                  </a:schemeClr>
                </a:solidFill>
                <a:latin typeface="Times New Roman" pitchFamily="18" charset="0"/>
                <a:cs typeface="Times New Roman" pitchFamily="18" charset="0"/>
              </a:rPr>
              <a:t>муниципального образования «Полевское сельское поселение» Октябрьского муниципального района ЕАО в 201</a:t>
            </a:r>
            <a:r>
              <a:rPr lang="en-US" sz="1800" b="1" dirty="0">
                <a:solidFill>
                  <a:schemeClr val="accent3">
                    <a:lumMod val="75000"/>
                  </a:schemeClr>
                </a:solidFill>
                <a:latin typeface="Times New Roman" pitchFamily="18" charset="0"/>
                <a:cs typeface="Times New Roman" pitchFamily="18" charset="0"/>
              </a:rPr>
              <a:t>8</a:t>
            </a:r>
            <a:r>
              <a:rPr lang="ru-RU" sz="1800" b="1" dirty="0">
                <a:solidFill>
                  <a:schemeClr val="accent3">
                    <a:lumMod val="75000"/>
                  </a:schemeClr>
                </a:solidFill>
                <a:latin typeface="Times New Roman" pitchFamily="18" charset="0"/>
                <a:cs typeface="Times New Roman" pitchFamily="18" charset="0"/>
              </a:rPr>
              <a:t> году</a:t>
            </a:r>
            <a:r>
              <a:rPr lang="en-US" sz="1800" b="1" dirty="0">
                <a:solidFill>
                  <a:schemeClr val="accent3">
                    <a:lumMod val="75000"/>
                  </a:schemeClr>
                </a:solidFill>
                <a:latin typeface="Times New Roman" pitchFamily="18" charset="0"/>
                <a:cs typeface="Times New Roman" pitchFamily="18" charset="0"/>
              </a:rPr>
              <a:t> </a:t>
            </a:r>
            <a:r>
              <a:rPr lang="ru-RU" sz="1800" b="1" dirty="0">
                <a:solidFill>
                  <a:schemeClr val="accent3">
                    <a:lumMod val="75000"/>
                  </a:schemeClr>
                </a:solidFill>
                <a:latin typeface="Times New Roman" pitchFamily="18" charset="0"/>
                <a:cs typeface="Times New Roman" pitchFamily="18" charset="0"/>
              </a:rPr>
              <a:t>и</a:t>
            </a:r>
            <a:r>
              <a:rPr lang="en-US" sz="1800" b="1" dirty="0">
                <a:solidFill>
                  <a:schemeClr val="accent3">
                    <a:lumMod val="75000"/>
                  </a:schemeClr>
                </a:solidFill>
                <a:latin typeface="Times New Roman" pitchFamily="18" charset="0"/>
                <a:cs typeface="Times New Roman" pitchFamily="18" charset="0"/>
              </a:rPr>
              <a:t> </a:t>
            </a:r>
            <a:r>
              <a:rPr lang="ru-RU" sz="1800" b="1" dirty="0">
                <a:solidFill>
                  <a:schemeClr val="accent3">
                    <a:lumMod val="75000"/>
                  </a:schemeClr>
                </a:solidFill>
                <a:latin typeface="Times New Roman" pitchFamily="18" charset="0"/>
                <a:cs typeface="Times New Roman" pitchFamily="18" charset="0"/>
              </a:rPr>
              <a:t>на плановый период 2019-2020 </a:t>
            </a:r>
            <a:r>
              <a:rPr lang="ru-RU" sz="1800" b="1" dirty="0" smtClean="0">
                <a:solidFill>
                  <a:schemeClr val="accent3">
                    <a:lumMod val="75000"/>
                  </a:schemeClr>
                </a:solidFill>
                <a:latin typeface="Times New Roman" pitchFamily="18" charset="0"/>
                <a:cs typeface="Times New Roman" pitchFamily="18" charset="0"/>
              </a:rPr>
              <a:t>годов по подведомственным учреждениям</a:t>
            </a:r>
            <a:r>
              <a:rPr lang="ru-RU" sz="1600" b="1" dirty="0">
                <a:solidFill>
                  <a:schemeClr val="accent3">
                    <a:lumMod val="75000"/>
                  </a:schemeClr>
                </a:solidFill>
                <a:latin typeface="Times New Roman" pitchFamily="18" charset="0"/>
                <a:cs typeface="Times New Roman" pitchFamily="18" charset="0"/>
              </a:rPr>
              <a:t/>
            </a:r>
            <a:br>
              <a:rPr lang="ru-RU" sz="1600" b="1" dirty="0">
                <a:solidFill>
                  <a:schemeClr val="accent3">
                    <a:lumMod val="75000"/>
                  </a:schemeClr>
                </a:solidFill>
                <a:latin typeface="Times New Roman" pitchFamily="18" charset="0"/>
                <a:cs typeface="Times New Roman" pitchFamily="18" charset="0"/>
              </a:rPr>
            </a:br>
            <a:r>
              <a:rPr lang="ru-RU" sz="1600" b="1" dirty="0">
                <a:solidFill>
                  <a:schemeClr val="accent3">
                    <a:lumMod val="75000"/>
                  </a:schemeClr>
                </a:solidFill>
              </a:rPr>
              <a:t/>
            </a:r>
            <a:br>
              <a:rPr lang="ru-RU" sz="1600" b="1" dirty="0">
                <a:solidFill>
                  <a:schemeClr val="accent3">
                    <a:lumMod val="75000"/>
                  </a:schemeClr>
                </a:solidFill>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graphicFrame>
        <p:nvGraphicFramePr>
          <p:cNvPr id="10" name="Объект 9"/>
          <p:cNvGraphicFramePr>
            <a:graphicFrameLocks noGrp="1"/>
          </p:cNvGraphicFramePr>
          <p:nvPr>
            <p:ph sz="quarter" idx="13"/>
            <p:extLst>
              <p:ext uri="{D42A27DB-BD31-4B8C-83A1-F6EECF244321}">
                <p14:modId xmlns:p14="http://schemas.microsoft.com/office/powerpoint/2010/main" xmlns="" val="2477031255"/>
              </p:ext>
            </p:extLst>
          </p:nvPr>
        </p:nvGraphicFramePr>
        <p:xfrm>
          <a:off x="251520" y="1772816"/>
          <a:ext cx="8651480" cy="4669265"/>
        </p:xfrm>
        <a:graphic>
          <a:graphicData uri="http://schemas.openxmlformats.org/drawingml/2006/table">
            <a:tbl>
              <a:tblPr firstRow="1" bandRow="1">
                <a:tableStyleId>{5C22544A-7EE6-4342-B048-85BDC9FD1C3A}</a:tableStyleId>
              </a:tblPr>
              <a:tblGrid>
                <a:gridCol w="4032448"/>
                <a:gridCol w="1512168"/>
                <a:gridCol w="1512168"/>
                <a:gridCol w="1594696"/>
              </a:tblGrid>
              <a:tr h="500759">
                <a:tc>
                  <a:txBody>
                    <a:bodyPr/>
                    <a:lstStyle/>
                    <a:p>
                      <a:pPr algn="ctr" fontAlgn="ctr"/>
                      <a:r>
                        <a:rPr lang="ru-RU" sz="2000" b="1" i="0" u="none" strike="noStrike" dirty="0">
                          <a:solidFill>
                            <a:srgbClr val="000000"/>
                          </a:solidFill>
                          <a:effectLst/>
                          <a:latin typeface="Times New Roman"/>
                        </a:rPr>
                        <a:t> Наименование</a:t>
                      </a:r>
                    </a:p>
                  </a:txBody>
                  <a:tcPr marL="9525" marR="9525" marT="9525" marB="0" anchor="ctr"/>
                </a:tc>
                <a:tc>
                  <a:txBody>
                    <a:bodyPr/>
                    <a:lstStyle/>
                    <a:p>
                      <a:pPr algn="ctr" fontAlgn="ctr"/>
                      <a:r>
                        <a:rPr lang="ru-RU" sz="2000" b="1" i="0" u="none" strike="noStrike" dirty="0" smtClean="0">
                          <a:solidFill>
                            <a:srgbClr val="000000"/>
                          </a:solidFill>
                          <a:effectLst/>
                          <a:latin typeface="Times New Roman"/>
                        </a:rPr>
                        <a:t>2024 год</a:t>
                      </a:r>
                      <a:r>
                        <a:rPr lang="ru-RU" sz="2000" b="1" i="0" u="none" strike="noStrike" dirty="0">
                          <a:solidFill>
                            <a:srgbClr val="000000"/>
                          </a:solidFill>
                          <a:effectLst/>
                          <a:latin typeface="Times New Roman"/>
                        </a:rPr>
                        <a:t>, </a:t>
                      </a:r>
                      <a:r>
                        <a:rPr lang="ru-RU" sz="2000" b="1" i="0" u="none" strike="noStrike" dirty="0" smtClean="0">
                          <a:solidFill>
                            <a:srgbClr val="000000"/>
                          </a:solidFill>
                          <a:effectLst/>
                          <a:latin typeface="Times New Roman"/>
                        </a:rPr>
                        <a:t>руб</a:t>
                      </a:r>
                      <a:r>
                        <a:rPr lang="ru-RU" sz="2000" b="1" i="0" u="none" strike="noStrike" dirty="0">
                          <a:solidFill>
                            <a:srgbClr val="000000"/>
                          </a:solidFill>
                          <a:effectLst/>
                          <a:latin typeface="Times New Roman"/>
                        </a:rPr>
                        <a:t>.</a:t>
                      </a:r>
                    </a:p>
                  </a:txBody>
                  <a:tcPr marL="9525" marR="9525" marT="9525" marB="0" anchor="ctr"/>
                </a:tc>
                <a:tc>
                  <a:txBody>
                    <a:bodyPr/>
                    <a:lstStyle/>
                    <a:p>
                      <a:pPr algn="ctr" fontAlgn="ctr"/>
                      <a:r>
                        <a:rPr lang="ru-RU" sz="2000" b="1" i="0" u="none" strike="noStrike" dirty="0" smtClean="0">
                          <a:solidFill>
                            <a:srgbClr val="000000"/>
                          </a:solidFill>
                          <a:effectLst/>
                          <a:latin typeface="Times New Roman"/>
                        </a:rPr>
                        <a:t>2025 </a:t>
                      </a:r>
                      <a:r>
                        <a:rPr lang="ru-RU" sz="2000" b="1" i="0" u="none" strike="noStrike" dirty="0">
                          <a:solidFill>
                            <a:srgbClr val="000000"/>
                          </a:solidFill>
                          <a:effectLst/>
                          <a:latin typeface="Times New Roman"/>
                        </a:rPr>
                        <a:t>год, </a:t>
                      </a:r>
                      <a:r>
                        <a:rPr lang="ru-RU" sz="2000" b="1" i="0" u="none" strike="noStrike" dirty="0" smtClean="0">
                          <a:solidFill>
                            <a:srgbClr val="000000"/>
                          </a:solidFill>
                          <a:effectLst/>
                          <a:latin typeface="Times New Roman"/>
                        </a:rPr>
                        <a:t>руб</a:t>
                      </a:r>
                      <a:r>
                        <a:rPr lang="ru-RU" sz="2000" b="1" i="0" u="none" strike="noStrike" dirty="0">
                          <a:solidFill>
                            <a:srgbClr val="000000"/>
                          </a:solidFill>
                          <a:effectLst/>
                          <a:latin typeface="Times New Roman"/>
                        </a:rPr>
                        <a:t>.</a:t>
                      </a:r>
                    </a:p>
                  </a:txBody>
                  <a:tcPr marL="9525" marR="9525" marT="9525" marB="0" anchor="ctr"/>
                </a:tc>
                <a:tc>
                  <a:txBody>
                    <a:bodyPr/>
                    <a:lstStyle/>
                    <a:p>
                      <a:pPr algn="ctr" fontAlgn="ctr"/>
                      <a:r>
                        <a:rPr lang="ru-RU" sz="2000" b="1" i="0" u="none" strike="noStrike" dirty="0" smtClean="0">
                          <a:solidFill>
                            <a:srgbClr val="000000"/>
                          </a:solidFill>
                          <a:effectLst/>
                          <a:latin typeface="Times New Roman"/>
                        </a:rPr>
                        <a:t>2026 год,</a:t>
                      </a:r>
                    </a:p>
                    <a:p>
                      <a:pPr algn="ctr" fontAlgn="ctr"/>
                      <a:r>
                        <a:rPr lang="ru-RU" sz="2000" b="1" i="0" u="none" strike="noStrike" dirty="0" smtClean="0">
                          <a:solidFill>
                            <a:srgbClr val="000000"/>
                          </a:solidFill>
                          <a:effectLst/>
                          <a:latin typeface="Times New Roman"/>
                        </a:rPr>
                        <a:t> </a:t>
                      </a:r>
                      <a:r>
                        <a:rPr lang="ru-RU" sz="2000" b="1" i="0" u="none" strike="noStrike" dirty="0">
                          <a:solidFill>
                            <a:srgbClr val="000000"/>
                          </a:solidFill>
                          <a:effectLst/>
                          <a:latin typeface="Times New Roman"/>
                        </a:rPr>
                        <a:t>руб.</a:t>
                      </a:r>
                    </a:p>
                  </a:txBody>
                  <a:tcPr marL="9525" marR="9525" marT="9525" marB="0" anchor="ctr"/>
                </a:tc>
              </a:tr>
              <a:tr h="1109067">
                <a:tc>
                  <a:txBody>
                    <a:bodyPr/>
                    <a:lstStyle/>
                    <a:p>
                      <a:pPr algn="l" fontAlgn="ctr"/>
                      <a:r>
                        <a:rPr lang="ru-RU" sz="2000" b="1" i="0" u="none" strike="noStrike" dirty="0">
                          <a:solidFill>
                            <a:srgbClr val="7030A0"/>
                          </a:solidFill>
                          <a:effectLst/>
                          <a:latin typeface="Times New Roman"/>
                        </a:rPr>
                        <a:t>Администрация Полевского сельского поселения </a:t>
                      </a:r>
                      <a:r>
                        <a:rPr lang="ru-RU" sz="2000" b="0" i="0" u="none" strike="noStrike" dirty="0">
                          <a:solidFill>
                            <a:srgbClr val="000000"/>
                          </a:solidFill>
                          <a:effectLst/>
                          <a:latin typeface="Times New Roman"/>
                        </a:rPr>
                        <a:t>Октябрьского муниципального района Еврейской автономной области</a:t>
                      </a:r>
                    </a:p>
                  </a:txBody>
                  <a:tcPr marL="9525" marR="9525" marT="9525" marB="0" anchor="ctr"/>
                </a:tc>
                <a:tc>
                  <a:txBody>
                    <a:bodyPr/>
                    <a:lstStyle/>
                    <a:p>
                      <a:pPr algn="ctr" fontAlgn="ctr"/>
                      <a:endParaRPr lang="ru-RU" sz="2000" b="0" i="0" u="none" strike="noStrike" dirty="0" smtClean="0">
                        <a:solidFill>
                          <a:srgbClr val="C00000"/>
                        </a:solidFill>
                        <a:effectLst/>
                        <a:latin typeface="Times New Roman"/>
                      </a:endParaRPr>
                    </a:p>
                    <a:p>
                      <a:pPr algn="ctr" fontAlgn="ctr"/>
                      <a:r>
                        <a:rPr lang="ru-RU" sz="2000" b="0" i="0" u="none" strike="noStrike" dirty="0" smtClean="0">
                          <a:solidFill>
                            <a:srgbClr val="C00000"/>
                          </a:solidFill>
                          <a:effectLst/>
                          <a:latin typeface="Times New Roman"/>
                        </a:rPr>
                        <a:t>13 532</a:t>
                      </a:r>
                      <a:r>
                        <a:rPr lang="ru-RU" sz="2000" b="0" i="0" u="none" strike="noStrike" baseline="0" dirty="0" smtClean="0">
                          <a:solidFill>
                            <a:srgbClr val="C00000"/>
                          </a:solidFill>
                          <a:effectLst/>
                          <a:latin typeface="Times New Roman"/>
                        </a:rPr>
                        <a:t> 937</a:t>
                      </a:r>
                      <a:r>
                        <a:rPr lang="ru-RU" sz="2000" b="0" i="0" u="none" strike="noStrike" dirty="0" smtClean="0">
                          <a:solidFill>
                            <a:srgbClr val="C00000"/>
                          </a:solidFill>
                          <a:effectLst/>
                          <a:latin typeface="Times New Roman"/>
                        </a:rPr>
                        <a:t>,35</a:t>
                      </a:r>
                    </a:p>
                    <a:p>
                      <a:pPr algn="ctr" fontAlgn="ctr"/>
                      <a:endParaRPr lang="ru-RU" sz="2000" b="0" i="0" u="none" strike="noStrike" dirty="0">
                        <a:solidFill>
                          <a:srgbClr val="C00000"/>
                        </a:solidFill>
                        <a:effectLst/>
                        <a:latin typeface="Times New Roman"/>
                      </a:endParaRPr>
                    </a:p>
                  </a:txBody>
                  <a:tcPr marL="9525" marR="9525" marT="9525" marB="0" anchor="ctr"/>
                </a:tc>
                <a:tc>
                  <a:txBody>
                    <a:bodyPr/>
                    <a:lstStyle/>
                    <a:p>
                      <a:pPr algn="ctr" fontAlgn="ctr"/>
                      <a:r>
                        <a:rPr lang="ru-RU" sz="2000" b="0" i="0" u="none" strike="noStrike" dirty="0" smtClean="0">
                          <a:solidFill>
                            <a:srgbClr val="00B050"/>
                          </a:solidFill>
                          <a:effectLst/>
                          <a:latin typeface="Times New Roman"/>
                        </a:rPr>
                        <a:t>10 945</a:t>
                      </a:r>
                      <a:r>
                        <a:rPr lang="ru-RU" sz="2000" b="0" i="0" u="none" strike="noStrike" baseline="0" dirty="0" smtClean="0">
                          <a:solidFill>
                            <a:srgbClr val="00B050"/>
                          </a:solidFill>
                          <a:effectLst/>
                          <a:latin typeface="Times New Roman"/>
                        </a:rPr>
                        <a:t> 337</a:t>
                      </a:r>
                      <a:r>
                        <a:rPr lang="ru-RU" sz="2000" b="0" i="0" u="none" strike="noStrike" dirty="0" smtClean="0">
                          <a:solidFill>
                            <a:srgbClr val="00B050"/>
                          </a:solidFill>
                          <a:effectLst/>
                          <a:latin typeface="Times New Roman"/>
                        </a:rPr>
                        <a:t>,35</a:t>
                      </a:r>
                      <a:endParaRPr lang="ru-RU" sz="2000" b="0" i="0" u="none" strike="noStrike" dirty="0">
                        <a:solidFill>
                          <a:srgbClr val="00B050"/>
                        </a:solidFill>
                        <a:effectLst/>
                        <a:latin typeface="Times New Roman"/>
                      </a:endParaRPr>
                    </a:p>
                  </a:txBody>
                  <a:tcPr marL="9525" marR="9525" marT="9525" marB="0" anchor="ctr"/>
                </a:tc>
                <a:tc>
                  <a:txBody>
                    <a:bodyPr/>
                    <a:lstStyle/>
                    <a:p>
                      <a:pPr algn="ctr" fontAlgn="ctr"/>
                      <a:r>
                        <a:rPr lang="ru-RU" sz="2000" b="0" i="0" u="none" strike="noStrike" dirty="0" smtClean="0">
                          <a:solidFill>
                            <a:srgbClr val="7030A0"/>
                          </a:solidFill>
                          <a:effectLst/>
                          <a:latin typeface="Times New Roman"/>
                        </a:rPr>
                        <a:t>10 515 337,35</a:t>
                      </a:r>
                      <a:endParaRPr lang="ru-RU" sz="2000" b="0" i="0" u="none" strike="noStrike" dirty="0">
                        <a:solidFill>
                          <a:srgbClr val="7030A0"/>
                        </a:solidFill>
                        <a:effectLst/>
                        <a:latin typeface="Times New Roman"/>
                      </a:endParaRPr>
                    </a:p>
                  </a:txBody>
                  <a:tcPr marL="9525" marR="9525" marT="9525" marB="0" anchor="ctr"/>
                </a:tc>
              </a:tr>
              <a:tr h="1450453">
                <a:tc>
                  <a:txBody>
                    <a:bodyPr/>
                    <a:lstStyle/>
                    <a:p>
                      <a:pPr algn="l" fontAlgn="ctr"/>
                      <a:r>
                        <a:rPr lang="ru-RU" sz="2000" b="0" i="0" u="none" strike="noStrike" dirty="0">
                          <a:solidFill>
                            <a:srgbClr val="000000"/>
                          </a:solidFill>
                          <a:effectLst/>
                          <a:latin typeface="Times New Roman"/>
                        </a:rPr>
                        <a:t>Муниципальное казенное учреждение </a:t>
                      </a:r>
                      <a:r>
                        <a:rPr lang="ru-RU" sz="2000" b="1" i="0" u="none" strike="noStrike" dirty="0">
                          <a:solidFill>
                            <a:srgbClr val="7030A0"/>
                          </a:solidFill>
                          <a:effectLst/>
                          <a:latin typeface="Times New Roman"/>
                        </a:rPr>
                        <a:t>"Поселенческий центр культуры и досуга" </a:t>
                      </a:r>
                      <a:r>
                        <a:rPr lang="ru-RU" sz="2000" b="0" i="0" u="none" strike="noStrike" dirty="0">
                          <a:solidFill>
                            <a:srgbClr val="000000"/>
                          </a:solidFill>
                          <a:effectLst/>
                          <a:latin typeface="Times New Roman"/>
                        </a:rPr>
                        <a:t>муниципального образования "Полевское сельское поселение" Октябрьского муниципального района Еврейской автономной области</a:t>
                      </a:r>
                    </a:p>
                  </a:txBody>
                  <a:tcPr marL="9525" marR="9525" marT="9525" marB="0" anchor="ctr"/>
                </a:tc>
                <a:tc>
                  <a:txBody>
                    <a:bodyPr/>
                    <a:lstStyle/>
                    <a:p>
                      <a:pPr algn="ctr" fontAlgn="ctr"/>
                      <a:r>
                        <a:rPr lang="ru-RU" sz="2000" b="0" i="0" u="none" strike="noStrike" dirty="0" smtClean="0">
                          <a:solidFill>
                            <a:srgbClr val="C00000"/>
                          </a:solidFill>
                          <a:effectLst/>
                          <a:latin typeface="Times New Roman"/>
                        </a:rPr>
                        <a:t>7 030 782,65</a:t>
                      </a:r>
                      <a:endParaRPr lang="ru-RU" sz="2000" b="0" i="0" u="none" strike="noStrike" dirty="0">
                        <a:solidFill>
                          <a:srgbClr val="C00000"/>
                        </a:solidFill>
                        <a:effectLst/>
                        <a:latin typeface="Times New Roman"/>
                      </a:endParaRPr>
                    </a:p>
                  </a:txBody>
                  <a:tcPr marL="9525" marR="9525" marT="9525" marB="0" anchor="ctr"/>
                </a:tc>
                <a:tc>
                  <a:txBody>
                    <a:bodyPr/>
                    <a:lstStyle/>
                    <a:p>
                      <a:pPr algn="ctr" fontAlgn="ctr"/>
                      <a:r>
                        <a:rPr lang="ru-RU" sz="2000" b="0" i="0" u="none" strike="noStrike" dirty="0" smtClean="0">
                          <a:solidFill>
                            <a:srgbClr val="00B050"/>
                          </a:solidFill>
                          <a:effectLst/>
                          <a:latin typeface="Times New Roman"/>
                        </a:rPr>
                        <a:t>6 968 382,65</a:t>
                      </a:r>
                      <a:endParaRPr lang="ru-RU" sz="2000" b="0" i="0" u="none" strike="noStrike" dirty="0">
                        <a:solidFill>
                          <a:srgbClr val="00B050"/>
                        </a:solidFill>
                        <a:effectLst/>
                        <a:latin typeface="Times New Roman"/>
                      </a:endParaRPr>
                    </a:p>
                  </a:txBody>
                  <a:tcPr marL="9525" marR="9525" marT="9525" marB="0" anchor="ctr"/>
                </a:tc>
                <a:tc>
                  <a:txBody>
                    <a:bodyPr/>
                    <a:lstStyle/>
                    <a:p>
                      <a:pPr algn="ctr" fontAlgn="ctr"/>
                      <a:r>
                        <a:rPr lang="ru-RU" sz="2000" b="0" i="0" u="none" strike="noStrike" dirty="0" smtClean="0">
                          <a:solidFill>
                            <a:srgbClr val="7030A0"/>
                          </a:solidFill>
                          <a:effectLst/>
                          <a:latin typeface="Times New Roman"/>
                        </a:rPr>
                        <a:t>6 969 302,65</a:t>
                      </a:r>
                      <a:endParaRPr lang="ru-RU" sz="2000" b="0" i="0" u="none" strike="noStrike" dirty="0">
                        <a:solidFill>
                          <a:srgbClr val="7030A0"/>
                        </a:solidFill>
                        <a:effectLst/>
                        <a:latin typeface="Times New Roman"/>
                      </a:endParaRPr>
                    </a:p>
                  </a:txBody>
                  <a:tcPr marL="9525" marR="9525" marT="9525" marB="0" anchor="ctr"/>
                </a:tc>
              </a:tr>
              <a:tr h="373490">
                <a:tc>
                  <a:txBody>
                    <a:bodyPr/>
                    <a:lstStyle/>
                    <a:p>
                      <a:pPr algn="l" fontAlgn="b"/>
                      <a:r>
                        <a:rPr lang="ru-RU" sz="2000" b="1" i="0" u="none" strike="noStrike" dirty="0">
                          <a:solidFill>
                            <a:srgbClr val="000000"/>
                          </a:solidFill>
                          <a:effectLst/>
                          <a:latin typeface="Times New Roman"/>
                        </a:rPr>
                        <a:t>ИТОГО</a:t>
                      </a:r>
                    </a:p>
                  </a:txBody>
                  <a:tcPr marL="9525" marR="9525" marT="9525" marB="0" anchor="b"/>
                </a:tc>
                <a:tc>
                  <a:txBody>
                    <a:bodyPr/>
                    <a:lstStyle/>
                    <a:p>
                      <a:pPr algn="ctr" fontAlgn="b"/>
                      <a:r>
                        <a:rPr lang="ru-RU" sz="2000" b="1" i="0" u="none" strike="noStrike" dirty="0" smtClean="0">
                          <a:solidFill>
                            <a:srgbClr val="C00000"/>
                          </a:solidFill>
                          <a:effectLst/>
                          <a:latin typeface="Times New Roman"/>
                        </a:rPr>
                        <a:t>20 563</a:t>
                      </a:r>
                      <a:r>
                        <a:rPr lang="ru-RU" sz="2000" b="1" i="0" u="none" strike="noStrike" baseline="0" dirty="0" smtClean="0">
                          <a:solidFill>
                            <a:srgbClr val="C00000"/>
                          </a:solidFill>
                          <a:effectLst/>
                          <a:latin typeface="Times New Roman"/>
                        </a:rPr>
                        <a:t> 720</a:t>
                      </a:r>
                      <a:r>
                        <a:rPr lang="ru-RU" sz="2000" b="1" i="0" u="none" strike="noStrike" dirty="0" smtClean="0">
                          <a:solidFill>
                            <a:srgbClr val="C00000"/>
                          </a:solidFill>
                          <a:effectLst/>
                          <a:latin typeface="Times New Roman"/>
                        </a:rPr>
                        <a:t>,00</a:t>
                      </a:r>
                      <a:endParaRPr lang="ru-RU" sz="2000" b="1" i="0" u="none" strike="noStrike" dirty="0">
                        <a:solidFill>
                          <a:srgbClr val="C00000"/>
                        </a:solidFill>
                        <a:effectLst/>
                        <a:latin typeface="Times New Roman"/>
                      </a:endParaRPr>
                    </a:p>
                  </a:txBody>
                  <a:tcPr marL="9525" marR="9525" marT="9525" marB="0" anchor="b"/>
                </a:tc>
                <a:tc>
                  <a:txBody>
                    <a:bodyPr/>
                    <a:lstStyle/>
                    <a:p>
                      <a:pPr algn="ctr" fontAlgn="b"/>
                      <a:r>
                        <a:rPr lang="ru-RU" sz="2000" b="1" i="0" u="none" strike="noStrike" dirty="0" smtClean="0">
                          <a:solidFill>
                            <a:srgbClr val="00B050"/>
                          </a:solidFill>
                          <a:effectLst/>
                          <a:latin typeface="Times New Roman"/>
                        </a:rPr>
                        <a:t>17 913</a:t>
                      </a:r>
                      <a:r>
                        <a:rPr lang="ru-RU" sz="2000" b="1" i="0" u="none" strike="noStrike" baseline="0" dirty="0" smtClean="0">
                          <a:solidFill>
                            <a:srgbClr val="00B050"/>
                          </a:solidFill>
                          <a:effectLst/>
                          <a:latin typeface="Times New Roman"/>
                        </a:rPr>
                        <a:t> 720</a:t>
                      </a:r>
                      <a:r>
                        <a:rPr lang="ru-RU" sz="2000" b="1" i="0" u="none" strike="noStrike" dirty="0" smtClean="0">
                          <a:solidFill>
                            <a:srgbClr val="00B050"/>
                          </a:solidFill>
                          <a:effectLst/>
                          <a:latin typeface="Times New Roman"/>
                        </a:rPr>
                        <a:t>,00</a:t>
                      </a:r>
                      <a:endParaRPr lang="ru-RU" sz="2000" b="1" i="0" u="none" strike="noStrike" dirty="0">
                        <a:solidFill>
                          <a:srgbClr val="00B050"/>
                        </a:solidFill>
                        <a:effectLst/>
                        <a:latin typeface="Times New Roman"/>
                      </a:endParaRPr>
                    </a:p>
                  </a:txBody>
                  <a:tcPr marL="9525" marR="9525" marT="9525" marB="0" anchor="b"/>
                </a:tc>
                <a:tc>
                  <a:txBody>
                    <a:bodyPr/>
                    <a:lstStyle/>
                    <a:p>
                      <a:pPr algn="ctr" fontAlgn="b"/>
                      <a:r>
                        <a:rPr lang="ru-RU" sz="2000" b="1" i="0" u="none" strike="noStrike" baseline="0" dirty="0" smtClean="0">
                          <a:solidFill>
                            <a:srgbClr val="7030A0"/>
                          </a:solidFill>
                          <a:effectLst/>
                          <a:latin typeface="Times New Roman"/>
                        </a:rPr>
                        <a:t>17 484 640,00</a:t>
                      </a:r>
                      <a:endParaRPr lang="ru-RU" sz="2000" b="1" i="0" u="none" strike="noStrike" dirty="0">
                        <a:solidFill>
                          <a:srgbClr val="7030A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xmlns="" val="24065098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83568" y="274638"/>
            <a:ext cx="8208912" cy="1138138"/>
          </a:xfrm>
        </p:spPr>
        <p:txBody>
          <a:bodyPr>
            <a:noAutofit/>
          </a:bodyPr>
          <a:lstStyle/>
          <a:p>
            <a:pPr algn="ctr"/>
            <a:r>
              <a:rPr lang="ru-RU" sz="1800" dirty="0">
                <a:solidFill>
                  <a:schemeClr val="accent3">
                    <a:lumMod val="75000"/>
                  </a:schemeClr>
                </a:solidFill>
                <a:latin typeface="Times New Roman" pitchFamily="18" charset="0"/>
                <a:cs typeface="Times New Roman" pitchFamily="18" charset="0"/>
              </a:rPr>
              <a:t>Структура расходов  бюджета муниципального образования «Полевское сельское поселение» Октябрьского муниципального района ЕАО в </a:t>
            </a:r>
            <a:r>
              <a:rPr lang="ru-RU" sz="1800" dirty="0" smtClean="0">
                <a:solidFill>
                  <a:schemeClr val="accent3">
                    <a:lumMod val="75000"/>
                  </a:schemeClr>
                </a:solidFill>
                <a:latin typeface="Times New Roman" pitchFamily="18" charset="0"/>
                <a:cs typeface="Times New Roman" pitchFamily="18" charset="0"/>
              </a:rPr>
              <a:t>2024 </a:t>
            </a:r>
            <a:r>
              <a:rPr lang="ru-RU" sz="1800" dirty="0">
                <a:solidFill>
                  <a:schemeClr val="accent3">
                    <a:lumMod val="75000"/>
                  </a:schemeClr>
                </a:solidFill>
                <a:latin typeface="Times New Roman" pitchFamily="18" charset="0"/>
                <a:cs typeface="Times New Roman" pitchFamily="18" charset="0"/>
              </a:rPr>
              <a:t>году</a:t>
            </a:r>
            <a:r>
              <a:rPr lang="en-US" sz="1800" dirty="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и</a:t>
            </a:r>
            <a:r>
              <a:rPr lang="en-US" sz="1800" dirty="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на плановый период </a:t>
            </a:r>
            <a:r>
              <a:rPr lang="ru-RU" sz="1800" dirty="0" smtClean="0">
                <a:solidFill>
                  <a:schemeClr val="accent3">
                    <a:lumMod val="75000"/>
                  </a:schemeClr>
                </a:solidFill>
                <a:latin typeface="Times New Roman" pitchFamily="18" charset="0"/>
                <a:cs typeface="Times New Roman" pitchFamily="18" charset="0"/>
              </a:rPr>
              <a:t>2025-2026 </a:t>
            </a:r>
            <a:r>
              <a:rPr lang="ru-RU" sz="1800" dirty="0">
                <a:solidFill>
                  <a:schemeClr val="accent3">
                    <a:lumMod val="75000"/>
                  </a:schemeClr>
                </a:solidFill>
                <a:latin typeface="Times New Roman" pitchFamily="18" charset="0"/>
                <a:cs typeface="Times New Roman" pitchFamily="18" charset="0"/>
              </a:rPr>
              <a:t>годов по подведомственным учреждениям</a:t>
            </a:r>
            <a:r>
              <a:rPr lang="ru-RU" sz="1600" dirty="0">
                <a:solidFill>
                  <a:schemeClr val="accent3">
                    <a:lumMod val="75000"/>
                  </a:schemeClr>
                </a:solidFill>
                <a:latin typeface="Times New Roman" pitchFamily="18" charset="0"/>
                <a:cs typeface="Times New Roman" pitchFamily="18" charset="0"/>
              </a:rPr>
              <a:t/>
            </a:r>
            <a:br>
              <a:rPr lang="ru-RU" sz="1600" dirty="0">
                <a:solidFill>
                  <a:schemeClr val="accent3">
                    <a:lumMod val="75000"/>
                  </a:schemeClr>
                </a:solidFill>
                <a:latin typeface="Times New Roman" pitchFamily="18" charset="0"/>
                <a:cs typeface="Times New Roman" pitchFamily="18" charset="0"/>
              </a:rPr>
            </a:br>
            <a:r>
              <a:rPr lang="ru-RU" sz="1600" dirty="0">
                <a:solidFill>
                  <a:schemeClr val="accent3">
                    <a:lumMod val="75000"/>
                  </a:schemeClr>
                </a:solidFill>
              </a:rPr>
              <a:t/>
            </a:r>
            <a:br>
              <a:rPr lang="ru-RU" sz="1600" dirty="0">
                <a:solidFill>
                  <a:schemeClr val="accent3">
                    <a:lumMod val="75000"/>
                  </a:schemeClr>
                </a:solidFill>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600" b="1" dirty="0">
                <a:solidFill>
                  <a:schemeClr val="accent3">
                    <a:lumMod val="75000"/>
                  </a:schemeClr>
                </a:solidFill>
                <a:latin typeface="Times New Roman" pitchFamily="18" charset="0"/>
                <a:cs typeface="Times New Roman" pitchFamily="18" charset="0"/>
              </a:rPr>
              <a:t/>
            </a:r>
            <a:br>
              <a:rPr lang="ru-RU" sz="1600" b="1" dirty="0">
                <a:solidFill>
                  <a:schemeClr val="accent3">
                    <a:lumMod val="75000"/>
                  </a:schemeClr>
                </a:solidFill>
                <a:latin typeface="Times New Roman" pitchFamily="18" charset="0"/>
                <a:cs typeface="Times New Roman" pitchFamily="18" charset="0"/>
              </a:rPr>
            </a:br>
            <a:r>
              <a:rPr lang="ru-RU" sz="1600" b="1" dirty="0">
                <a:solidFill>
                  <a:schemeClr val="accent3">
                    <a:lumMod val="75000"/>
                  </a:schemeClr>
                </a:solidFill>
              </a:rPr>
              <a:t/>
            </a:r>
            <a:br>
              <a:rPr lang="ru-RU" sz="1600" b="1" dirty="0">
                <a:solidFill>
                  <a:schemeClr val="accent3">
                    <a:lumMod val="75000"/>
                  </a:schemeClr>
                </a:solidFill>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pic>
        <p:nvPicPr>
          <p:cNvPr id="5" name="Picture 2" descr="K:\bcem\БЮДЖЕТ ДЛЯ ГРАЖДАН\бюджет 2017-2019\картинки\images (15).jpg"/>
          <p:cNvPicPr>
            <a:picLocks noChangeAspect="1" noChangeArrowheads="1"/>
          </p:cNvPicPr>
          <p:nvPr/>
        </p:nvPicPr>
        <p:blipFill>
          <a:blip r:embed="rId2" cstate="print"/>
          <a:srcRect/>
          <a:stretch>
            <a:fillRect/>
          </a:stretch>
        </p:blipFill>
        <p:spPr bwMode="auto">
          <a:xfrm>
            <a:off x="6300192" y="3717032"/>
            <a:ext cx="2592306" cy="2808296"/>
          </a:xfrm>
          <a:prstGeom prst="rect">
            <a:avLst/>
          </a:prstGeom>
          <a:noFill/>
          <a:ln w="9525">
            <a:noFill/>
            <a:miter lim="800000"/>
            <a:headEnd/>
            <a:tailEnd/>
          </a:ln>
        </p:spPr>
      </p:pic>
      <p:graphicFrame>
        <p:nvGraphicFramePr>
          <p:cNvPr id="6" name="Объект 5"/>
          <p:cNvGraphicFramePr>
            <a:graphicFrameLocks noGrp="1"/>
          </p:cNvGraphicFramePr>
          <p:nvPr>
            <p:ph sz="quarter" idx="13"/>
            <p:extLst>
              <p:ext uri="{D42A27DB-BD31-4B8C-83A1-F6EECF244321}">
                <p14:modId xmlns:p14="http://schemas.microsoft.com/office/powerpoint/2010/main" xmlns="" val="1546213194"/>
              </p:ext>
            </p:extLst>
          </p:nvPr>
        </p:nvGraphicFramePr>
        <p:xfrm>
          <a:off x="179512" y="1484784"/>
          <a:ext cx="6480720" cy="511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a:extLst>
              <a:ext uri="{FF2B5EF4-FFF2-40B4-BE49-F238E27FC236}">
                <a16:creationId xmlns:xdr="http://schemas.openxmlformats.org/drawingml/2006/spreadsheetDrawing" xmlns="" xmlns:a16="http://schemas.microsoft.com/office/drawing/2014/main" xmlns:lc="http://schemas.openxmlformats.org/drawingml/2006/lockedCanvas" id="{8F28E3C5-2EED-42DA-961D-3F2DECC1F810}"/>
              </a:ext>
            </a:extLst>
          </p:cNvPr>
          <p:cNvGraphicFramePr>
            <a:graphicFrameLocks/>
          </p:cNvGraphicFramePr>
          <p:nvPr/>
        </p:nvGraphicFramePr>
        <p:xfrm>
          <a:off x="395536" y="1556792"/>
          <a:ext cx="6048672" cy="4824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5710762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274638"/>
            <a:ext cx="8394136" cy="1138138"/>
          </a:xfrm>
        </p:spPr>
        <p:txBody>
          <a:bodyPr>
            <a:noAutofit/>
          </a:bodyPr>
          <a:lstStyle/>
          <a:p>
            <a:pPr algn="ctr"/>
            <a:r>
              <a:rPr lang="ru-RU" sz="1800" dirty="0">
                <a:solidFill>
                  <a:schemeClr val="accent3">
                    <a:lumMod val="75000"/>
                  </a:schemeClr>
                </a:solidFill>
                <a:latin typeface="Times New Roman" pitchFamily="18" charset="0"/>
                <a:cs typeface="Times New Roman" pitchFamily="18" charset="0"/>
              </a:rPr>
              <a:t>Распределение расходов бюджета муниципального образования «Полевское сельское поселение» Октябрьского муниципального района ЕАО в </a:t>
            </a:r>
            <a:r>
              <a:rPr lang="ru-RU" sz="1800" dirty="0" smtClean="0">
                <a:solidFill>
                  <a:schemeClr val="accent3">
                    <a:lumMod val="75000"/>
                  </a:schemeClr>
                </a:solidFill>
                <a:latin typeface="Times New Roman" pitchFamily="18" charset="0"/>
                <a:cs typeface="Times New Roman" pitchFamily="18" charset="0"/>
              </a:rPr>
              <a:t>2024 </a:t>
            </a:r>
            <a:r>
              <a:rPr lang="ru-RU" sz="1800" dirty="0">
                <a:solidFill>
                  <a:schemeClr val="accent3">
                    <a:lumMod val="75000"/>
                  </a:schemeClr>
                </a:solidFill>
                <a:latin typeface="Times New Roman" pitchFamily="18" charset="0"/>
                <a:cs typeface="Times New Roman" pitchFamily="18" charset="0"/>
              </a:rPr>
              <a:t>году</a:t>
            </a:r>
            <a:r>
              <a:rPr lang="en-US" sz="1800" dirty="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и</a:t>
            </a:r>
            <a:r>
              <a:rPr lang="en-US" sz="1800" dirty="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на плановый период </a:t>
            </a:r>
            <a:r>
              <a:rPr lang="ru-RU" sz="1800" dirty="0" smtClean="0">
                <a:solidFill>
                  <a:schemeClr val="accent3">
                    <a:lumMod val="75000"/>
                  </a:schemeClr>
                </a:solidFill>
                <a:latin typeface="Times New Roman" pitchFamily="18" charset="0"/>
                <a:cs typeface="Times New Roman" pitchFamily="18" charset="0"/>
              </a:rPr>
              <a:t>2025-2026 </a:t>
            </a:r>
            <a:r>
              <a:rPr lang="ru-RU" sz="1800" dirty="0">
                <a:solidFill>
                  <a:schemeClr val="accent3">
                    <a:lumMod val="75000"/>
                  </a:schemeClr>
                </a:solidFill>
                <a:latin typeface="Times New Roman" pitchFamily="18" charset="0"/>
                <a:cs typeface="Times New Roman" pitchFamily="18" charset="0"/>
              </a:rPr>
              <a:t>годов по программным и не программным направлениям</a:t>
            </a:r>
            <a:r>
              <a:rPr lang="ru-RU" sz="1600" dirty="0">
                <a:solidFill>
                  <a:schemeClr val="accent3">
                    <a:lumMod val="75000"/>
                  </a:schemeClr>
                </a:solidFill>
              </a:rPr>
              <a:t/>
            </a:r>
            <a:br>
              <a:rPr lang="ru-RU" sz="1600" dirty="0">
                <a:solidFill>
                  <a:schemeClr val="accent3">
                    <a:lumMod val="75000"/>
                  </a:schemeClr>
                </a:solidFill>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xmlns="" val="4179069011"/>
              </p:ext>
            </p:extLst>
          </p:nvPr>
        </p:nvGraphicFramePr>
        <p:xfrm>
          <a:off x="467544" y="1556792"/>
          <a:ext cx="8363447" cy="2526806"/>
        </p:xfrm>
        <a:graphic>
          <a:graphicData uri="http://schemas.openxmlformats.org/drawingml/2006/table">
            <a:tbl>
              <a:tblPr firstRow="1" bandRow="1">
                <a:tableStyleId>{5C22544A-7EE6-4342-B048-85BDC9FD1C3A}</a:tableStyleId>
              </a:tblPr>
              <a:tblGrid>
                <a:gridCol w="3533418"/>
                <a:gridCol w="1445489"/>
                <a:gridCol w="1766709"/>
                <a:gridCol w="1617831"/>
              </a:tblGrid>
              <a:tr h="47583">
                <a:tc>
                  <a:txBody>
                    <a:bodyPr/>
                    <a:lstStyle/>
                    <a:p>
                      <a:pPr algn="ctr" fontAlgn="ctr"/>
                      <a:r>
                        <a:rPr lang="ru-RU" sz="1800" b="0" i="0" u="none" strike="noStrike" dirty="0">
                          <a:solidFill>
                            <a:srgbClr val="000000"/>
                          </a:solidFill>
                          <a:effectLst/>
                          <a:latin typeface="Times New Roman"/>
                        </a:rPr>
                        <a:t> Наименование</a:t>
                      </a: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2024 </a:t>
                      </a:r>
                      <a:r>
                        <a:rPr lang="ru-RU" sz="1800" b="0" i="0" u="none" strike="noStrike" dirty="0">
                          <a:solidFill>
                            <a:srgbClr val="000000"/>
                          </a:solidFill>
                          <a:effectLst/>
                          <a:latin typeface="Times New Roman"/>
                        </a:rPr>
                        <a:t>год</a:t>
                      </a:r>
                      <a:r>
                        <a:rPr lang="ru-RU" sz="1800" b="0" i="0" u="none" strike="noStrike" dirty="0" smtClean="0">
                          <a:solidFill>
                            <a:srgbClr val="000000"/>
                          </a:solidFill>
                          <a:effectLst/>
                          <a:latin typeface="Times New Roman"/>
                        </a:rPr>
                        <a:t>,</a:t>
                      </a:r>
                    </a:p>
                    <a:p>
                      <a:pPr algn="ctr" fontAlgn="ctr"/>
                      <a:r>
                        <a:rPr lang="ru-RU" sz="1800" b="0" i="0" u="none" strike="noStrike" dirty="0" smtClean="0">
                          <a:solidFill>
                            <a:srgbClr val="000000"/>
                          </a:solidFill>
                          <a:effectLst/>
                          <a:latin typeface="Times New Roman"/>
                        </a:rPr>
                        <a:t>  </a:t>
                      </a:r>
                      <a:r>
                        <a:rPr lang="ru-RU" sz="1800" b="0" i="0" u="none" strike="noStrike" dirty="0">
                          <a:solidFill>
                            <a:srgbClr val="000000"/>
                          </a:solidFill>
                          <a:effectLst/>
                          <a:latin typeface="Times New Roman"/>
                        </a:rPr>
                        <a:t>руб.</a:t>
                      </a: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2025 </a:t>
                      </a:r>
                      <a:r>
                        <a:rPr lang="ru-RU" sz="1800" b="0" i="0" u="none" strike="noStrike" dirty="0">
                          <a:solidFill>
                            <a:srgbClr val="000000"/>
                          </a:solidFill>
                          <a:effectLst/>
                          <a:latin typeface="Times New Roman"/>
                        </a:rPr>
                        <a:t>год</a:t>
                      </a:r>
                      <a:r>
                        <a:rPr lang="ru-RU" sz="1800" b="0" i="0" u="none" strike="noStrike" dirty="0" smtClean="0">
                          <a:solidFill>
                            <a:srgbClr val="000000"/>
                          </a:solidFill>
                          <a:effectLst/>
                          <a:latin typeface="Times New Roman"/>
                        </a:rPr>
                        <a:t>,</a:t>
                      </a:r>
                    </a:p>
                    <a:p>
                      <a:pPr algn="ctr" fontAlgn="ctr"/>
                      <a:r>
                        <a:rPr lang="ru-RU" sz="1800" b="0" i="0" u="none" strike="noStrike" dirty="0" smtClean="0">
                          <a:solidFill>
                            <a:srgbClr val="000000"/>
                          </a:solidFill>
                          <a:effectLst/>
                          <a:latin typeface="Times New Roman"/>
                        </a:rPr>
                        <a:t>руб</a:t>
                      </a:r>
                      <a:r>
                        <a:rPr lang="ru-RU" sz="1800" b="0" i="0" u="none" strike="noStrike" dirty="0">
                          <a:solidFill>
                            <a:srgbClr val="000000"/>
                          </a:solidFill>
                          <a:effectLst/>
                          <a:latin typeface="Times New Roman"/>
                        </a:rPr>
                        <a:t>.</a:t>
                      </a: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2026 </a:t>
                      </a:r>
                      <a:r>
                        <a:rPr lang="ru-RU" sz="1800" b="0" i="0" u="none" strike="noStrike" dirty="0">
                          <a:solidFill>
                            <a:srgbClr val="000000"/>
                          </a:solidFill>
                          <a:effectLst/>
                          <a:latin typeface="Times New Roman"/>
                        </a:rPr>
                        <a:t>год</a:t>
                      </a:r>
                      <a:r>
                        <a:rPr lang="ru-RU" sz="1800" b="0" i="0" u="none" strike="noStrike" dirty="0" smtClean="0">
                          <a:solidFill>
                            <a:srgbClr val="000000"/>
                          </a:solidFill>
                          <a:effectLst/>
                          <a:latin typeface="Times New Roman"/>
                        </a:rPr>
                        <a:t>,</a:t>
                      </a:r>
                    </a:p>
                    <a:p>
                      <a:pPr algn="ctr" fontAlgn="ctr"/>
                      <a:r>
                        <a:rPr lang="ru-RU" sz="1800" b="0" i="0" u="none" strike="noStrike" dirty="0" smtClean="0">
                          <a:solidFill>
                            <a:srgbClr val="000000"/>
                          </a:solidFill>
                          <a:effectLst/>
                          <a:latin typeface="Times New Roman"/>
                        </a:rPr>
                        <a:t> </a:t>
                      </a:r>
                      <a:r>
                        <a:rPr lang="ru-RU" sz="1800" b="0" i="0" u="none" strike="noStrike" dirty="0">
                          <a:solidFill>
                            <a:srgbClr val="000000"/>
                          </a:solidFill>
                          <a:effectLst/>
                          <a:latin typeface="Times New Roman"/>
                        </a:rPr>
                        <a:t>тыс. руб.</a:t>
                      </a:r>
                    </a:p>
                  </a:txBody>
                  <a:tcPr marL="9525" marR="9525" marT="9525" marB="0" anchor="ctr"/>
                </a:tc>
              </a:tr>
              <a:tr h="784451">
                <a:tc>
                  <a:txBody>
                    <a:bodyPr/>
                    <a:lstStyle/>
                    <a:p>
                      <a:pPr algn="l" fontAlgn="ctr"/>
                      <a:r>
                        <a:rPr lang="ru-RU" sz="1800" b="0" i="0" u="none" strike="noStrike" dirty="0">
                          <a:solidFill>
                            <a:srgbClr val="000000"/>
                          </a:solidFill>
                          <a:effectLst/>
                          <a:latin typeface="Times New Roman"/>
                        </a:rPr>
                        <a:t>Программные расходы предусмотренные в бюджете </a:t>
                      </a:r>
                    </a:p>
                  </a:txBody>
                  <a:tcPr marL="9525" marR="9525" marT="9525" marB="0" anchor="ctr"/>
                </a:tc>
                <a:tc>
                  <a:txBody>
                    <a:bodyPr/>
                    <a:lstStyle/>
                    <a:p>
                      <a:pPr algn="ctr" fontAlgn="ctr"/>
                      <a:r>
                        <a:rPr lang="ru-RU" sz="1800" b="0" i="0" u="none" strike="noStrike" dirty="0" smtClean="0">
                          <a:solidFill>
                            <a:srgbClr val="C00000"/>
                          </a:solidFill>
                          <a:effectLst/>
                          <a:latin typeface="Times New Roman"/>
                        </a:rPr>
                        <a:t>7 030 782,65</a:t>
                      </a:r>
                      <a:endParaRPr lang="ru-RU" sz="1800" b="0" i="0" u="none" strike="noStrike" dirty="0">
                        <a:solidFill>
                          <a:srgbClr val="C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B050"/>
                          </a:solidFill>
                          <a:effectLst/>
                          <a:latin typeface="Times New Roman"/>
                        </a:rPr>
                        <a:t>6</a:t>
                      </a:r>
                      <a:r>
                        <a:rPr lang="ru-RU" sz="1800" b="0" i="0" u="none" strike="noStrike" baseline="0" dirty="0" smtClean="0">
                          <a:solidFill>
                            <a:srgbClr val="00B050"/>
                          </a:solidFill>
                          <a:effectLst/>
                          <a:latin typeface="Times New Roman"/>
                        </a:rPr>
                        <a:t> 968 382,65</a:t>
                      </a:r>
                      <a:endParaRPr lang="ru-RU" sz="1800" b="0" i="0" u="none" strike="noStrike" dirty="0">
                        <a:solidFill>
                          <a:srgbClr val="00B05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7030A0"/>
                          </a:solidFill>
                          <a:effectLst/>
                          <a:latin typeface="Times New Roman"/>
                        </a:rPr>
                        <a:t>6 969 302,65</a:t>
                      </a:r>
                      <a:endParaRPr lang="ru-RU" sz="1800" b="0" i="0" u="none" strike="noStrike" dirty="0">
                        <a:solidFill>
                          <a:srgbClr val="7030A0"/>
                        </a:solidFill>
                        <a:effectLst/>
                        <a:latin typeface="Times New Roman"/>
                      </a:endParaRPr>
                    </a:p>
                  </a:txBody>
                  <a:tcPr marL="9525" marR="9525" marT="9525" marB="0" anchor="ctr"/>
                </a:tc>
              </a:tr>
              <a:tr h="784451">
                <a:tc>
                  <a:txBody>
                    <a:bodyPr/>
                    <a:lstStyle/>
                    <a:p>
                      <a:pPr algn="l" fontAlgn="ctr"/>
                      <a:r>
                        <a:rPr lang="ru-RU" sz="1800" b="0" i="0" u="none" strike="noStrike" dirty="0">
                          <a:solidFill>
                            <a:srgbClr val="000000"/>
                          </a:solidFill>
                          <a:effectLst/>
                          <a:latin typeface="Times New Roman"/>
                        </a:rPr>
                        <a:t>Непрограммные расходы предусмотренные в бюджете </a:t>
                      </a:r>
                    </a:p>
                  </a:txBody>
                  <a:tcPr marL="9525" marR="9525" marT="9525" marB="0" anchor="ctr"/>
                </a:tc>
                <a:tc>
                  <a:txBody>
                    <a:bodyPr/>
                    <a:lstStyle/>
                    <a:p>
                      <a:pPr algn="ctr" fontAlgn="ctr"/>
                      <a:r>
                        <a:rPr lang="ru-RU" sz="1800" b="0" i="0" u="none" strike="noStrike" dirty="0" smtClean="0">
                          <a:solidFill>
                            <a:srgbClr val="C00000"/>
                          </a:solidFill>
                          <a:effectLst/>
                          <a:latin typeface="Times New Roman"/>
                        </a:rPr>
                        <a:t>13 532</a:t>
                      </a:r>
                      <a:r>
                        <a:rPr lang="ru-RU" sz="1800" b="0" i="0" u="none" strike="noStrike" baseline="0" dirty="0" smtClean="0">
                          <a:solidFill>
                            <a:srgbClr val="C00000"/>
                          </a:solidFill>
                          <a:effectLst/>
                          <a:latin typeface="Times New Roman"/>
                        </a:rPr>
                        <a:t> 937</a:t>
                      </a:r>
                      <a:r>
                        <a:rPr lang="ru-RU" sz="1800" b="0" i="0" u="none" strike="noStrike" dirty="0" smtClean="0">
                          <a:solidFill>
                            <a:srgbClr val="C00000"/>
                          </a:solidFill>
                          <a:effectLst/>
                          <a:latin typeface="Times New Roman"/>
                        </a:rPr>
                        <a:t>,35</a:t>
                      </a:r>
                      <a:endParaRPr lang="ru-RU" sz="1800" b="0" i="0" u="none" strike="noStrike" dirty="0">
                        <a:solidFill>
                          <a:srgbClr val="C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B050"/>
                          </a:solidFill>
                          <a:effectLst/>
                          <a:latin typeface="Times New Roman"/>
                        </a:rPr>
                        <a:t>10</a:t>
                      </a:r>
                      <a:r>
                        <a:rPr lang="ru-RU" sz="1800" b="0" i="0" u="none" strike="noStrike" baseline="0" dirty="0" smtClean="0">
                          <a:solidFill>
                            <a:srgbClr val="00B050"/>
                          </a:solidFill>
                          <a:effectLst/>
                          <a:latin typeface="Times New Roman"/>
                        </a:rPr>
                        <a:t> 945 337,35</a:t>
                      </a:r>
                      <a:endParaRPr lang="ru-RU" sz="1800" b="0" i="0" u="none" strike="noStrike" dirty="0">
                        <a:solidFill>
                          <a:srgbClr val="00B05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7030A0"/>
                          </a:solidFill>
                          <a:effectLst/>
                          <a:latin typeface="Times New Roman"/>
                        </a:rPr>
                        <a:t>10 515</a:t>
                      </a:r>
                      <a:r>
                        <a:rPr lang="ru-RU" sz="1800" b="0" i="0" u="none" strike="noStrike" baseline="0" dirty="0" smtClean="0">
                          <a:solidFill>
                            <a:srgbClr val="7030A0"/>
                          </a:solidFill>
                          <a:effectLst/>
                          <a:latin typeface="Times New Roman"/>
                        </a:rPr>
                        <a:t> 337</a:t>
                      </a:r>
                      <a:r>
                        <a:rPr lang="ru-RU" sz="1800" b="0" i="0" u="none" strike="noStrike" dirty="0" smtClean="0">
                          <a:solidFill>
                            <a:srgbClr val="7030A0"/>
                          </a:solidFill>
                          <a:effectLst/>
                          <a:latin typeface="Times New Roman"/>
                        </a:rPr>
                        <a:t>,35</a:t>
                      </a:r>
                      <a:endParaRPr lang="ru-RU" sz="1800" b="0" i="0" u="none" strike="noStrike" dirty="0">
                        <a:solidFill>
                          <a:srgbClr val="7030A0"/>
                        </a:solidFill>
                        <a:effectLst/>
                        <a:latin typeface="Times New Roman"/>
                      </a:endParaRPr>
                    </a:p>
                  </a:txBody>
                  <a:tcPr marL="9525" marR="9525" marT="9525" marB="0" anchor="ctr"/>
                </a:tc>
              </a:tr>
              <a:tr h="399739">
                <a:tc>
                  <a:txBody>
                    <a:bodyPr/>
                    <a:lstStyle/>
                    <a:p>
                      <a:pPr algn="l" fontAlgn="ctr"/>
                      <a:r>
                        <a:rPr lang="ru-RU" sz="1800" b="1" i="0" u="none" strike="noStrike" dirty="0">
                          <a:solidFill>
                            <a:srgbClr val="000000"/>
                          </a:solidFill>
                          <a:effectLst/>
                          <a:latin typeface="Times New Roman"/>
                        </a:rPr>
                        <a:t>ИТОГО</a:t>
                      </a:r>
                    </a:p>
                  </a:txBody>
                  <a:tcPr marL="9525" marR="9525" marT="9525" marB="0" anchor="ctr"/>
                </a:tc>
                <a:tc>
                  <a:txBody>
                    <a:bodyPr/>
                    <a:lstStyle/>
                    <a:p>
                      <a:pPr algn="ctr" fontAlgn="ctr"/>
                      <a:r>
                        <a:rPr lang="ru-RU" sz="1800" b="1" i="0" u="none" strike="noStrike" dirty="0" smtClean="0">
                          <a:solidFill>
                            <a:srgbClr val="C00000"/>
                          </a:solidFill>
                          <a:effectLst/>
                          <a:latin typeface="Times New Roman"/>
                        </a:rPr>
                        <a:t>20 563</a:t>
                      </a:r>
                      <a:r>
                        <a:rPr lang="ru-RU" sz="1800" b="1" i="0" u="none" strike="noStrike" baseline="0" dirty="0" smtClean="0">
                          <a:solidFill>
                            <a:srgbClr val="C00000"/>
                          </a:solidFill>
                          <a:effectLst/>
                          <a:latin typeface="Times New Roman"/>
                        </a:rPr>
                        <a:t> 720</a:t>
                      </a:r>
                      <a:r>
                        <a:rPr lang="ru-RU" sz="1800" b="1" i="0" u="none" strike="noStrike" dirty="0" smtClean="0">
                          <a:solidFill>
                            <a:srgbClr val="C00000"/>
                          </a:solidFill>
                          <a:effectLst/>
                          <a:latin typeface="Times New Roman"/>
                        </a:rPr>
                        <a:t>,00</a:t>
                      </a:r>
                      <a:endParaRPr lang="ru-RU" sz="1800" b="1" i="0" u="none" strike="noStrike" dirty="0">
                        <a:solidFill>
                          <a:srgbClr val="C00000"/>
                        </a:solidFill>
                        <a:effectLst/>
                        <a:latin typeface="Times New Roman"/>
                      </a:endParaRPr>
                    </a:p>
                  </a:txBody>
                  <a:tcPr marL="9525" marR="9525" marT="9525" marB="0" anchor="ctr"/>
                </a:tc>
                <a:tc>
                  <a:txBody>
                    <a:bodyPr/>
                    <a:lstStyle/>
                    <a:p>
                      <a:pPr algn="ctr" fontAlgn="ctr"/>
                      <a:r>
                        <a:rPr lang="ru-RU" sz="1800" b="1" i="0" u="none" strike="noStrike" dirty="0" smtClean="0">
                          <a:solidFill>
                            <a:srgbClr val="00B050"/>
                          </a:solidFill>
                          <a:effectLst/>
                          <a:latin typeface="Times New Roman"/>
                        </a:rPr>
                        <a:t>17 913</a:t>
                      </a:r>
                      <a:r>
                        <a:rPr lang="ru-RU" sz="1800" b="1" i="0" u="none" strike="noStrike" baseline="0" dirty="0" smtClean="0">
                          <a:solidFill>
                            <a:srgbClr val="00B050"/>
                          </a:solidFill>
                          <a:effectLst/>
                          <a:latin typeface="Times New Roman"/>
                        </a:rPr>
                        <a:t> 720</a:t>
                      </a:r>
                      <a:r>
                        <a:rPr lang="ru-RU" sz="1800" b="1" i="0" u="none" strike="noStrike" dirty="0" smtClean="0">
                          <a:solidFill>
                            <a:srgbClr val="00B050"/>
                          </a:solidFill>
                          <a:effectLst/>
                          <a:latin typeface="Times New Roman"/>
                        </a:rPr>
                        <a:t>,00</a:t>
                      </a:r>
                      <a:endParaRPr lang="ru-RU" sz="1800" b="1" i="0" u="none" strike="noStrike" dirty="0">
                        <a:solidFill>
                          <a:srgbClr val="00B050"/>
                        </a:solidFill>
                        <a:effectLst/>
                        <a:latin typeface="Times New Roman"/>
                      </a:endParaRPr>
                    </a:p>
                  </a:txBody>
                  <a:tcPr marL="9525" marR="9525" marT="9525" marB="0" anchor="ctr"/>
                </a:tc>
                <a:tc>
                  <a:txBody>
                    <a:bodyPr/>
                    <a:lstStyle/>
                    <a:p>
                      <a:pPr algn="ctr" fontAlgn="ctr"/>
                      <a:r>
                        <a:rPr lang="ru-RU" sz="1800" b="1" i="0" u="none" strike="noStrike" smtClean="0">
                          <a:solidFill>
                            <a:srgbClr val="7030A0"/>
                          </a:solidFill>
                          <a:effectLst/>
                          <a:latin typeface="Times New Roman"/>
                        </a:rPr>
                        <a:t>17 484</a:t>
                      </a:r>
                      <a:r>
                        <a:rPr lang="ru-RU" sz="1800" b="1" i="0" u="none" strike="noStrike" baseline="0" smtClean="0">
                          <a:solidFill>
                            <a:srgbClr val="7030A0"/>
                          </a:solidFill>
                          <a:effectLst/>
                          <a:latin typeface="Times New Roman"/>
                        </a:rPr>
                        <a:t> 640</a:t>
                      </a:r>
                      <a:r>
                        <a:rPr lang="ru-RU" sz="1800" b="1" i="0" u="none" strike="noStrike" smtClean="0">
                          <a:solidFill>
                            <a:srgbClr val="7030A0"/>
                          </a:solidFill>
                          <a:effectLst/>
                          <a:latin typeface="Times New Roman"/>
                        </a:rPr>
                        <a:t>,00</a:t>
                      </a:r>
                      <a:endParaRPr lang="ru-RU" sz="1800" b="1" i="0" u="none" strike="noStrike" dirty="0">
                        <a:solidFill>
                          <a:srgbClr val="7030A0"/>
                        </a:solidFill>
                        <a:effectLst/>
                        <a:latin typeface="Times New Roman"/>
                      </a:endParaRPr>
                    </a:p>
                  </a:txBody>
                  <a:tcPr marL="9525" marR="9525" marT="9525" marB="0" anchor="ctr"/>
                </a:tc>
              </a:tr>
            </a:tbl>
          </a:graphicData>
        </a:graphic>
      </p:graphicFrame>
      <p:pic>
        <p:nvPicPr>
          <p:cNvPr id="2" name="Picture 2" descr="C:\Users\Оксана\Desktop\Бухгалтерия\Для граждан на сайт\Образцы, таблицы\Картинки, таблицы\картинки\Ч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4229886"/>
            <a:ext cx="4248472" cy="2376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9014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51520" y="260648"/>
            <a:ext cx="8712968" cy="1156990"/>
          </a:xfrm>
        </p:spPr>
        <p:txBody>
          <a:bodyPr>
            <a:noAutofit/>
          </a:bodyPr>
          <a:lstStyle/>
          <a:p>
            <a:pPr algn="ctr"/>
            <a:r>
              <a:rPr lang="ru-RU" sz="1800" dirty="0">
                <a:solidFill>
                  <a:schemeClr val="accent3">
                    <a:lumMod val="75000"/>
                  </a:schemeClr>
                </a:solidFill>
                <a:latin typeface="Times New Roman" pitchFamily="18" charset="0"/>
                <a:cs typeface="Times New Roman" pitchFamily="18" charset="0"/>
              </a:rPr>
              <a:t>Расходы бюджета муниципального образования «Полевское сельское поселение» Октябрьского муниципального района ЕАО в </a:t>
            </a:r>
            <a:r>
              <a:rPr lang="ru-RU" sz="1800" dirty="0" smtClean="0">
                <a:solidFill>
                  <a:schemeClr val="accent3">
                    <a:lumMod val="75000"/>
                  </a:schemeClr>
                </a:solidFill>
                <a:latin typeface="Times New Roman" pitchFamily="18" charset="0"/>
                <a:cs typeface="Times New Roman" pitchFamily="18" charset="0"/>
              </a:rPr>
              <a:t>2024 </a:t>
            </a:r>
            <a:r>
              <a:rPr lang="ru-RU" sz="1800" dirty="0">
                <a:solidFill>
                  <a:schemeClr val="accent3">
                    <a:lumMod val="75000"/>
                  </a:schemeClr>
                </a:solidFill>
                <a:latin typeface="Times New Roman" pitchFamily="18" charset="0"/>
                <a:cs typeface="Times New Roman" pitchFamily="18" charset="0"/>
              </a:rPr>
              <a:t>году</a:t>
            </a:r>
            <a:r>
              <a:rPr lang="en-US" sz="1800" dirty="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и</a:t>
            </a:r>
            <a:r>
              <a:rPr lang="en-US" sz="1800" dirty="0">
                <a:solidFill>
                  <a:schemeClr val="accent3">
                    <a:lumMod val="75000"/>
                  </a:schemeClr>
                </a:solidFill>
                <a:latin typeface="Times New Roman" pitchFamily="18" charset="0"/>
                <a:cs typeface="Times New Roman" pitchFamily="18" charset="0"/>
              </a:rPr>
              <a:t> </a:t>
            </a:r>
            <a:r>
              <a:rPr lang="ru-RU" sz="1800" dirty="0">
                <a:solidFill>
                  <a:schemeClr val="accent3">
                    <a:lumMod val="75000"/>
                  </a:schemeClr>
                </a:solidFill>
                <a:latin typeface="Times New Roman" pitchFamily="18" charset="0"/>
                <a:cs typeface="Times New Roman" pitchFamily="18" charset="0"/>
              </a:rPr>
              <a:t>на плановый период </a:t>
            </a:r>
            <a:r>
              <a:rPr lang="ru-RU" sz="1800" dirty="0" smtClean="0">
                <a:solidFill>
                  <a:schemeClr val="accent3">
                    <a:lumMod val="75000"/>
                  </a:schemeClr>
                </a:solidFill>
                <a:latin typeface="Times New Roman" pitchFamily="18" charset="0"/>
                <a:cs typeface="Times New Roman" pitchFamily="18" charset="0"/>
              </a:rPr>
              <a:t>2025-2026 </a:t>
            </a:r>
            <a:r>
              <a:rPr lang="ru-RU" sz="1800" dirty="0">
                <a:solidFill>
                  <a:schemeClr val="accent3">
                    <a:lumMod val="75000"/>
                  </a:schemeClr>
                </a:solidFill>
                <a:latin typeface="Times New Roman" pitchFamily="18" charset="0"/>
                <a:cs typeface="Times New Roman" pitchFamily="18" charset="0"/>
              </a:rPr>
              <a:t>годов в разрезе муниципальных </a:t>
            </a:r>
            <a:r>
              <a:rPr lang="ru-RU" sz="1800" dirty="0" smtClean="0">
                <a:solidFill>
                  <a:schemeClr val="accent3">
                    <a:lumMod val="75000"/>
                  </a:schemeClr>
                </a:solidFill>
                <a:latin typeface="Times New Roman" pitchFamily="18" charset="0"/>
                <a:cs typeface="Times New Roman" pitchFamily="18" charset="0"/>
              </a:rPr>
              <a:t>программ </a:t>
            </a:r>
            <a:r>
              <a:rPr lang="ru-RU" sz="1600" dirty="0" smtClean="0">
                <a:solidFill>
                  <a:schemeClr val="accent3">
                    <a:lumMod val="75000"/>
                  </a:schemeClr>
                </a:solidFill>
                <a:latin typeface="Times New Roman" pitchFamily="18" charset="0"/>
                <a:cs typeface="Times New Roman" pitchFamily="18" charset="0"/>
              </a:rPr>
              <a:t/>
            </a:r>
            <a:br>
              <a:rPr lang="ru-RU" sz="1600" dirty="0" smtClean="0">
                <a:solidFill>
                  <a:schemeClr val="accent3">
                    <a:lumMod val="75000"/>
                  </a:schemeClr>
                </a:solidFill>
                <a:latin typeface="Times New Roman" pitchFamily="18" charset="0"/>
                <a:cs typeface="Times New Roman" pitchFamily="18" charset="0"/>
              </a:rPr>
            </a:br>
            <a:r>
              <a:rPr lang="ru-RU" sz="1600" dirty="0" smtClean="0">
                <a:solidFill>
                  <a:schemeClr val="accent3">
                    <a:lumMod val="75000"/>
                  </a:schemeClr>
                </a:solidFill>
              </a:rPr>
              <a:t/>
            </a:r>
            <a:br>
              <a:rPr lang="ru-RU" sz="1600" dirty="0" smtClean="0">
                <a:solidFill>
                  <a:schemeClr val="accent3">
                    <a:lumMod val="75000"/>
                  </a:schemeClr>
                </a:solidFill>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sp>
        <p:nvSpPr>
          <p:cNvPr id="9" name="CustomShape 7"/>
          <p:cNvSpPr>
            <a:spLocks noGrp="1"/>
          </p:cNvSpPr>
          <p:nvPr>
            <p:ph sz="quarter" idx="13"/>
          </p:nvPr>
        </p:nvSpPr>
        <p:spPr>
          <a:xfrm flipH="1">
            <a:off x="817620" y="3717032"/>
            <a:ext cx="7657782" cy="1229965"/>
          </a:xfrm>
          <a:prstGeom prst="rect">
            <a:avLst/>
          </a:prstGeom>
          <a:blipFill>
            <a:blip r:embed="rId2"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normAutofit/>
          </a:bodyPr>
          <a:lstStyle/>
          <a:p>
            <a:pPr marL="82296" indent="0" algn="ctr">
              <a:buNone/>
              <a:defRPr/>
            </a:pPr>
            <a:r>
              <a:rPr lang="ru-RU" sz="1800" dirty="0" smtClean="0">
                <a:solidFill>
                  <a:srgbClr val="000000"/>
                </a:solidFill>
                <a:latin typeface="Times New Roman" pitchFamily="18" charset="0"/>
                <a:cs typeface="Times New Roman" pitchFamily="18" charset="0"/>
              </a:rPr>
              <a:t>Основное мероприятие</a:t>
            </a:r>
          </a:p>
          <a:p>
            <a:pPr marL="82296" indent="0" algn="ctr">
              <a:buNone/>
              <a:defRPr/>
            </a:pPr>
            <a:r>
              <a:rPr lang="ru-RU" sz="1800" b="1" dirty="0" smtClean="0">
                <a:solidFill>
                  <a:srgbClr val="002060"/>
                </a:solidFill>
                <a:latin typeface="Times New Roman" pitchFamily="18" charset="0"/>
                <a:cs typeface="Times New Roman" pitchFamily="18" charset="0"/>
              </a:rPr>
              <a:t>Обеспечение деятельности подведомственных казенных учреждений культуры</a:t>
            </a:r>
            <a:endParaRPr lang="ru-RU" sz="1800" b="1" dirty="0">
              <a:solidFill>
                <a:srgbClr val="002060"/>
              </a:solidFill>
              <a:latin typeface="Times New Roman" pitchFamily="18" charset="0"/>
              <a:cs typeface="Times New Roman" pitchFamily="18" charset="0"/>
            </a:endParaRPr>
          </a:p>
        </p:txBody>
      </p:sp>
      <p:sp>
        <p:nvSpPr>
          <p:cNvPr id="5" name="CustomShape 1"/>
          <p:cNvSpPr/>
          <p:nvPr/>
        </p:nvSpPr>
        <p:spPr>
          <a:xfrm>
            <a:off x="755575" y="1550436"/>
            <a:ext cx="7719826" cy="777255"/>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lIns="90000" tIns="45000" rIns="90000" bIns="45000" anchor="ctr"/>
          <a:lstStyle/>
          <a:p>
            <a:pPr algn="ctr" fontAlgn="auto">
              <a:spcBef>
                <a:spcPts val="0"/>
              </a:spcBef>
              <a:spcAft>
                <a:spcPts val="0"/>
              </a:spcAft>
              <a:defRPr/>
            </a:pPr>
            <a:r>
              <a:rPr lang="ru-RU" spc="-1" dirty="0" smtClean="0">
                <a:solidFill>
                  <a:srgbClr val="000000"/>
                </a:solidFill>
                <a:uFill>
                  <a:solidFill>
                    <a:srgbClr val="FFFFFF"/>
                  </a:solidFill>
                </a:uFill>
                <a:latin typeface="Times New Roman" pitchFamily="18" charset="0"/>
                <a:cs typeface="Times New Roman" pitchFamily="18" charset="0"/>
              </a:rPr>
              <a:t>Муниципальная </a:t>
            </a:r>
            <a:r>
              <a:rPr lang="ru-RU" spc="-1" dirty="0">
                <a:solidFill>
                  <a:srgbClr val="000000"/>
                </a:solidFill>
                <a:uFill>
                  <a:solidFill>
                    <a:srgbClr val="FFFFFF"/>
                  </a:solidFill>
                </a:uFill>
                <a:latin typeface="Times New Roman" pitchFamily="18" charset="0"/>
                <a:cs typeface="Times New Roman" pitchFamily="18" charset="0"/>
              </a:rPr>
              <a:t>программа - </a:t>
            </a:r>
            <a:r>
              <a:rPr lang="ru-RU" b="1" spc="-1" dirty="0" smtClean="0">
                <a:solidFill>
                  <a:srgbClr val="FF0000"/>
                </a:solidFill>
                <a:uFill>
                  <a:solidFill>
                    <a:srgbClr val="FFFFFF"/>
                  </a:solidFill>
                </a:uFill>
                <a:latin typeface="Times New Roman" pitchFamily="18" charset="0"/>
                <a:cs typeface="Times New Roman" pitchFamily="18" charset="0"/>
              </a:rPr>
              <a:t>Развитие </a:t>
            </a:r>
            <a:r>
              <a:rPr lang="ru-RU" b="1" spc="-1" dirty="0">
                <a:solidFill>
                  <a:srgbClr val="FF0000"/>
                </a:solidFill>
                <a:uFill>
                  <a:solidFill>
                    <a:srgbClr val="FFFFFF"/>
                  </a:solidFill>
                </a:uFill>
                <a:latin typeface="Times New Roman" pitchFamily="18" charset="0"/>
                <a:cs typeface="Times New Roman" pitchFamily="18" charset="0"/>
              </a:rPr>
              <a:t>культуры </a:t>
            </a:r>
            <a:r>
              <a:rPr lang="ru-RU" b="1" spc="-1" dirty="0" smtClean="0">
                <a:solidFill>
                  <a:srgbClr val="FF0000"/>
                </a:solidFill>
                <a:uFill>
                  <a:solidFill>
                    <a:srgbClr val="FFFFFF"/>
                  </a:solidFill>
                </a:uFill>
                <a:latin typeface="Times New Roman" pitchFamily="18" charset="0"/>
                <a:cs typeface="Times New Roman" pitchFamily="18" charset="0"/>
              </a:rPr>
              <a:t>в муниципальном образовании «Полевское сельское поселение» на 2024-2026 год</a:t>
            </a:r>
            <a:endParaRPr lang="ru-RU" b="1" spc="-1" dirty="0">
              <a:solidFill>
                <a:srgbClr val="FF0000"/>
              </a:solidFill>
              <a:uFill>
                <a:solidFill>
                  <a:srgbClr val="FFFFFF"/>
                </a:solidFill>
              </a:uFill>
              <a:latin typeface="Times New Roman" pitchFamily="18" charset="0"/>
              <a:cs typeface="Times New Roman" pitchFamily="18" charset="0"/>
            </a:endParaRPr>
          </a:p>
        </p:txBody>
      </p:sp>
      <p:sp>
        <p:nvSpPr>
          <p:cNvPr id="7" name="CustomShape 4"/>
          <p:cNvSpPr/>
          <p:nvPr/>
        </p:nvSpPr>
        <p:spPr>
          <a:xfrm>
            <a:off x="917352" y="2691492"/>
            <a:ext cx="7558049" cy="592500"/>
          </a:xfrm>
          <a:prstGeom prst="rect">
            <a:avLst/>
          </a:prstGeom>
          <a:blipFill>
            <a:blip r:embed="rId3" cstate="print"/>
            <a:tile/>
          </a:blipFill>
          <a:ln>
            <a:round/>
          </a:ln>
          <a:effectLst>
            <a:outerShdw blurRad="95000" rotWithShape="0">
              <a:srgbClr val="000000">
                <a:alpha val="50000"/>
              </a:srgbClr>
            </a:outerShdw>
            <a:softEdge rad="12700"/>
          </a:effectLst>
        </p:spPr>
        <p:style>
          <a:lnRef idx="1">
            <a:schemeClr val="accent1"/>
          </a:lnRef>
          <a:fillRef idx="2">
            <a:schemeClr val="accent1"/>
          </a:fillRef>
          <a:effectRef idx="1">
            <a:schemeClr val="accent1"/>
          </a:effectRef>
          <a:fontRef idx="minor"/>
        </p:style>
        <p:txBody>
          <a:bodyPr lIns="90000" tIns="45000" rIns="90000" bIns="45000"/>
          <a:lstStyle/>
          <a:p>
            <a:pPr marL="82296" indent="0" algn="ctr">
              <a:buNone/>
              <a:defRPr/>
            </a:pPr>
            <a:r>
              <a:rPr lang="ru-RU" dirty="0" smtClean="0">
                <a:solidFill>
                  <a:srgbClr val="000000"/>
                </a:solidFill>
                <a:latin typeface="Times New Roman" pitchFamily="18" charset="0"/>
                <a:cs typeface="Times New Roman" pitchFamily="18" charset="0"/>
              </a:rPr>
              <a:t>Подпрограмма  - </a:t>
            </a:r>
            <a:r>
              <a:rPr lang="ru-RU" b="1" dirty="0" smtClean="0">
                <a:solidFill>
                  <a:srgbClr val="002060"/>
                </a:solidFill>
                <a:latin typeface="Times New Roman" pitchFamily="18" charset="0"/>
                <a:cs typeface="Times New Roman" pitchFamily="18" charset="0"/>
              </a:rPr>
              <a:t>Развитие </a:t>
            </a:r>
            <a:r>
              <a:rPr lang="ru-RU" b="1" dirty="0">
                <a:solidFill>
                  <a:srgbClr val="002060"/>
                </a:solidFill>
                <a:latin typeface="Times New Roman" pitchFamily="18" charset="0"/>
                <a:cs typeface="Times New Roman" pitchFamily="18" charset="0"/>
              </a:rPr>
              <a:t>поселенческого центра культуры и досуга </a:t>
            </a:r>
            <a:r>
              <a:rPr lang="ru-RU" b="1" dirty="0" smtClean="0">
                <a:solidFill>
                  <a:srgbClr val="002060"/>
                </a:solidFill>
                <a:latin typeface="Times New Roman" pitchFamily="18" charset="0"/>
                <a:cs typeface="Times New Roman" pitchFamily="18" charset="0"/>
              </a:rPr>
              <a:t>«Полевского </a:t>
            </a:r>
            <a:r>
              <a:rPr lang="ru-RU" b="1" dirty="0">
                <a:solidFill>
                  <a:srgbClr val="002060"/>
                </a:solidFill>
                <a:latin typeface="Times New Roman" pitchFamily="18" charset="0"/>
                <a:cs typeface="Times New Roman" pitchFamily="18" charset="0"/>
              </a:rPr>
              <a:t>сельского поселения»</a:t>
            </a:r>
          </a:p>
        </p:txBody>
      </p:sp>
      <p:cxnSp>
        <p:nvCxnSpPr>
          <p:cNvPr id="8" name="Прямая соединительная линия 7"/>
          <p:cNvCxnSpPr/>
          <p:nvPr/>
        </p:nvCxnSpPr>
        <p:spPr>
          <a:xfrm>
            <a:off x="4499992" y="2327691"/>
            <a:ext cx="0" cy="3972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a:off x="4499992" y="3317475"/>
            <a:ext cx="0" cy="399557"/>
          </a:xfrm>
          <a:prstGeom prst="line">
            <a:avLst/>
          </a:prstGeom>
        </p:spPr>
        <p:style>
          <a:lnRef idx="2">
            <a:schemeClr val="accent1"/>
          </a:lnRef>
          <a:fillRef idx="0">
            <a:schemeClr val="accent1"/>
          </a:fillRef>
          <a:effectRef idx="1">
            <a:schemeClr val="accent1"/>
          </a:effectRef>
          <a:fontRef idx="minor">
            <a:schemeClr val="tx1"/>
          </a:fontRef>
        </p:style>
      </p:cxnSp>
      <p:sp>
        <p:nvSpPr>
          <p:cNvPr id="23" name="Скругленный прямоугольник 22"/>
          <p:cNvSpPr/>
          <p:nvPr/>
        </p:nvSpPr>
        <p:spPr>
          <a:xfrm>
            <a:off x="827584" y="5312099"/>
            <a:ext cx="1584175" cy="86409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2024 год</a:t>
            </a: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7 030 782,65</a:t>
            </a: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руб.</a:t>
            </a:r>
            <a:endParaRPr lang="ru-RU" dirty="0">
              <a:solidFill>
                <a:schemeClr val="tx1"/>
              </a:solidFill>
              <a:latin typeface="Times New Roman" pitchFamily="18" charset="0"/>
              <a:cs typeface="Times New Roman" pitchFamily="18" charset="0"/>
            </a:endParaRPr>
          </a:p>
        </p:txBody>
      </p:sp>
      <p:sp>
        <p:nvSpPr>
          <p:cNvPr id="24" name="Скругленный прямоугольник 23"/>
          <p:cNvSpPr/>
          <p:nvPr/>
        </p:nvSpPr>
        <p:spPr>
          <a:xfrm>
            <a:off x="3756520" y="5324224"/>
            <a:ext cx="1486943" cy="83984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2025 год</a:t>
            </a: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6 968 382,65</a:t>
            </a: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руб.</a:t>
            </a:r>
          </a:p>
        </p:txBody>
      </p:sp>
      <p:sp>
        <p:nvSpPr>
          <p:cNvPr id="25" name="Скругленный прямоугольник 24"/>
          <p:cNvSpPr/>
          <p:nvPr/>
        </p:nvSpPr>
        <p:spPr>
          <a:xfrm>
            <a:off x="6948264" y="5301208"/>
            <a:ext cx="1527137" cy="83984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2026 год</a:t>
            </a: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6 969 302,65</a:t>
            </a: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 руб.</a:t>
            </a:r>
          </a:p>
        </p:txBody>
      </p:sp>
      <p:cxnSp>
        <p:nvCxnSpPr>
          <p:cNvPr id="39" name="Прямая соединительная линия 38"/>
          <p:cNvCxnSpPr>
            <a:endCxn id="23" idx="0"/>
          </p:cNvCxnSpPr>
          <p:nvPr/>
        </p:nvCxnSpPr>
        <p:spPr>
          <a:xfrm>
            <a:off x="1493417" y="4971000"/>
            <a:ext cx="126255" cy="3410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a:off x="4525217" y="4946997"/>
            <a:ext cx="0" cy="3542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Прямая соединительная линия 42"/>
          <p:cNvCxnSpPr/>
          <p:nvPr/>
        </p:nvCxnSpPr>
        <p:spPr>
          <a:xfrm flipH="1">
            <a:off x="7668344" y="4971000"/>
            <a:ext cx="288032" cy="33020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667213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88640"/>
            <a:ext cx="5904656" cy="864096"/>
          </a:xfrm>
        </p:spPr>
        <p:txBody>
          <a:bodyPr>
            <a:normAutofit/>
          </a:bodyPr>
          <a:lstStyle/>
          <a:p>
            <a:pPr algn="ctr"/>
            <a:r>
              <a:rPr lang="ru-RU" sz="2400" dirty="0" smtClean="0">
                <a:solidFill>
                  <a:schemeClr val="accent3">
                    <a:lumMod val="75000"/>
                  </a:schemeClr>
                </a:solidFill>
                <a:latin typeface="Times New Roman" pitchFamily="18" charset="0"/>
                <a:cs typeface="Times New Roman" pitchFamily="18" charset="0"/>
              </a:rPr>
              <a:t>Уважаемые жители Полевского сельского поселения!</a:t>
            </a:r>
            <a:endParaRPr lang="ru-RU" sz="2400"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1115616" y="1052736"/>
            <a:ext cx="7885540" cy="5616624"/>
          </a:xfrm>
        </p:spPr>
        <p:txBody>
          <a:bodyPr>
            <a:noAutofit/>
          </a:bodyPr>
          <a:lstStyle/>
          <a:p>
            <a:pPr>
              <a:spcBef>
                <a:spcPts val="0"/>
              </a:spcBef>
              <a:buNone/>
            </a:pPr>
            <a:r>
              <a:rPr lang="ru-RU" sz="1600" dirty="0" smtClean="0">
                <a:latin typeface="Times New Roman" pitchFamily="18" charset="0"/>
                <a:cs typeface="Times New Roman" pitchFamily="18" charset="0"/>
              </a:rPr>
              <a:t>                             Одна из основных целей бюджетной политики – обеспечение </a:t>
            </a:r>
          </a:p>
          <a:p>
            <a:pPr>
              <a:spcBef>
                <a:spcPts val="0"/>
              </a:spcBef>
              <a:buNone/>
            </a:pPr>
            <a:r>
              <a:rPr lang="ru-RU" sz="1600" dirty="0" smtClean="0">
                <a:latin typeface="Times New Roman" pitchFamily="18" charset="0"/>
                <a:cs typeface="Times New Roman" pitchFamily="18" charset="0"/>
              </a:rPr>
              <a:t>                             прозрачности, открытости и доступности бюджетного процесса для </a:t>
            </a:r>
          </a:p>
          <a:p>
            <a:pPr>
              <a:spcBef>
                <a:spcPts val="0"/>
              </a:spcBef>
              <a:buNone/>
            </a:pPr>
            <a:r>
              <a:rPr lang="ru-RU" sz="1600" dirty="0" smtClean="0">
                <a:latin typeface="Times New Roman" pitchFamily="18" charset="0"/>
                <a:cs typeface="Times New Roman" pitchFamily="18" charset="0"/>
              </a:rPr>
              <a:t>                             населения. Инструментом реализации этой цели является «Бюджет для граждан». </a:t>
            </a:r>
          </a:p>
          <a:p>
            <a:pPr>
              <a:buNone/>
            </a:pPr>
            <a:r>
              <a:rPr lang="ru-RU" sz="1600" dirty="0" smtClean="0">
                <a:latin typeface="Times New Roman" pitchFamily="18" charset="0"/>
                <a:cs typeface="Times New Roman" pitchFamily="18" charset="0"/>
              </a:rPr>
              <a:t>«Бюджет для граждан» - это аналитический материал, разрабатываемый в целях ознакомления граждан с основными целями, задачами и приоритетными направлениями бюджетной политики Полевского сельского поселения, планируемыми и достигнутыми результатами использования бюджетных ассигнований.</a:t>
            </a:r>
          </a:p>
          <a:p>
            <a:pPr>
              <a:buNone/>
            </a:pPr>
            <a:r>
              <a:rPr lang="ru-RU" sz="1600" dirty="0" smtClean="0">
                <a:latin typeface="Times New Roman" pitchFamily="18" charset="0"/>
                <a:cs typeface="Times New Roman" pitchFamily="18" charset="0"/>
              </a:rPr>
              <a:t>Надеемся, что представление бюджета в понятной и доступной форме повысит уровень общественного участия жителей в бюджетном процессе Полевского сельского поселения.</a:t>
            </a:r>
          </a:p>
          <a:p>
            <a:pPr>
              <a:buNone/>
            </a:pPr>
            <a:r>
              <a:rPr lang="ru-RU" sz="1600" dirty="0" smtClean="0">
                <a:latin typeface="Times New Roman" pitchFamily="18" charset="0"/>
                <a:cs typeface="Times New Roman" pitchFamily="18" charset="0"/>
              </a:rPr>
              <a:t>«Бюджет для граждан» подготовлен администрацией Полевского сельского поселения Октябрьского муниципального района Еврейской автономной области.</a:t>
            </a:r>
          </a:p>
          <a:p>
            <a:pPr>
              <a:buNone/>
            </a:pPr>
            <a:r>
              <a:rPr lang="ru-RU" sz="1600" dirty="0" smtClean="0">
                <a:latin typeface="Times New Roman" pitchFamily="18" charset="0"/>
                <a:cs typeface="Times New Roman" pitchFamily="18" charset="0"/>
              </a:rPr>
              <a:t>Место нахождения: Еврейская автономная область, Октябрьский района, с. Полевое, ул. Советская, д. 10</a:t>
            </a:r>
          </a:p>
          <a:p>
            <a:r>
              <a:rPr lang="ru-RU" sz="1600" dirty="0" smtClean="0">
                <a:latin typeface="Times New Roman" pitchFamily="18" charset="0"/>
                <a:cs typeface="Times New Roman" pitchFamily="18" charset="0"/>
              </a:rPr>
              <a:t>Телефон: 8(42665) 26-4-95</a:t>
            </a:r>
          </a:p>
          <a:p>
            <a:r>
              <a:rPr lang="ru-RU" sz="1600" dirty="0" smtClean="0">
                <a:latin typeface="Times New Roman" pitchFamily="18" charset="0"/>
                <a:cs typeface="Times New Roman" pitchFamily="18" charset="0"/>
              </a:rPr>
              <a:t>Факс: 8(42665)  26-4-83 </a:t>
            </a:r>
          </a:p>
          <a:p>
            <a:r>
              <a:rPr lang="ru-RU" sz="1600" dirty="0" smtClean="0">
                <a:latin typeface="Times New Roman" pitchFamily="18" charset="0"/>
                <a:cs typeface="Times New Roman" pitchFamily="18" charset="0"/>
              </a:rPr>
              <a:t>Адрес электронной почты: </a:t>
            </a:r>
            <a:r>
              <a:rPr lang="en-US" sz="1600" dirty="0" err="1" smtClean="0">
                <a:solidFill>
                  <a:srgbClr val="0070C0"/>
                </a:solidFill>
                <a:latin typeface="Times New Roman" pitchFamily="18" charset="0"/>
                <a:cs typeface="Times New Roman" pitchFamily="18" charset="0"/>
              </a:rPr>
              <a:t>polevoeokt</a:t>
            </a:r>
            <a:r>
              <a:rPr lang="ru-RU" sz="1600" dirty="0" smtClean="0">
                <a:solidFill>
                  <a:srgbClr val="0070C0"/>
                </a:solidFill>
                <a:latin typeface="Times New Roman" pitchFamily="18" charset="0"/>
                <a:cs typeface="Times New Roman" pitchFamily="18" charset="0"/>
              </a:rPr>
              <a:t>@</a:t>
            </a:r>
            <a:r>
              <a:rPr lang="en-US" sz="1600" dirty="0" smtClean="0">
                <a:solidFill>
                  <a:srgbClr val="0070C0"/>
                </a:solidFill>
                <a:latin typeface="Times New Roman" pitchFamily="18" charset="0"/>
                <a:cs typeface="Times New Roman" pitchFamily="18" charset="0"/>
              </a:rPr>
              <a:t>post.eao.ru</a:t>
            </a:r>
            <a:endParaRPr lang="ru-RU" sz="1600" dirty="0">
              <a:solidFill>
                <a:srgbClr val="0070C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1600" y="1628800"/>
            <a:ext cx="3500382" cy="369332"/>
          </a:xfrm>
          <a:prstGeom prst="rect">
            <a:avLst/>
          </a:prstGeom>
        </p:spPr>
        <p:txBody>
          <a:bodyPr wrap="none">
            <a:spAutoFit/>
          </a:bodyPr>
          <a:lstStyle/>
          <a:p>
            <a:r>
              <a:rPr lang="ru-RU" b="1" dirty="0" smtClean="0">
                <a:solidFill>
                  <a:srgbClr val="FF0000"/>
                </a:solidFill>
                <a:latin typeface="Times New Roman"/>
                <a:ea typeface="Times New Roman"/>
                <a:cs typeface="Times New Roman"/>
              </a:rPr>
              <a:t>Общегосударственные вопросы</a:t>
            </a:r>
            <a:endParaRPr lang="ru-RU" dirty="0">
              <a:solidFill>
                <a:srgbClr val="FF0000"/>
              </a:solidFill>
              <a:latin typeface="Times New Roman"/>
              <a:ea typeface="Times New Roman"/>
              <a:cs typeface="Times New Roman"/>
            </a:endParaRPr>
          </a:p>
        </p:txBody>
      </p:sp>
      <p:sp>
        <p:nvSpPr>
          <p:cNvPr id="6" name="Заголовок 1"/>
          <p:cNvSpPr>
            <a:spLocks noGrp="1"/>
          </p:cNvSpPr>
          <p:nvPr>
            <p:ph type="title"/>
          </p:nvPr>
        </p:nvSpPr>
        <p:spPr>
          <a:xfrm>
            <a:off x="683568" y="188640"/>
            <a:ext cx="8250120" cy="1296144"/>
          </a:xfrm>
        </p:spPr>
        <p:txBody>
          <a:bodyPr>
            <a:normAutofit fontScale="90000"/>
          </a:bodyPr>
          <a:lstStyle/>
          <a:p>
            <a:pPr algn="ctr"/>
            <a:r>
              <a:rPr lang="ru-RU" sz="2200" dirty="0">
                <a:solidFill>
                  <a:schemeClr val="accent3">
                    <a:lumMod val="75000"/>
                  </a:schemeClr>
                </a:solidFill>
                <a:latin typeface="Times New Roman" pitchFamily="18" charset="0"/>
                <a:cs typeface="Times New Roman" pitchFamily="18" charset="0"/>
              </a:rPr>
              <a:t>Расходы бюджета муниципального образования «Полевское сельское поселение» Октябрьского муниципального района ЕАО в </a:t>
            </a:r>
            <a:r>
              <a:rPr lang="ru-RU" sz="2200" dirty="0" smtClean="0">
                <a:solidFill>
                  <a:schemeClr val="accent3">
                    <a:lumMod val="75000"/>
                  </a:schemeClr>
                </a:solidFill>
                <a:latin typeface="Times New Roman" pitchFamily="18" charset="0"/>
                <a:cs typeface="Times New Roman" pitchFamily="18" charset="0"/>
              </a:rPr>
              <a:t>2024 </a:t>
            </a:r>
            <a:r>
              <a:rPr lang="ru-RU" sz="2200" dirty="0">
                <a:solidFill>
                  <a:schemeClr val="accent3">
                    <a:lumMod val="75000"/>
                  </a:schemeClr>
                </a:solidFill>
                <a:latin typeface="Times New Roman" pitchFamily="18" charset="0"/>
                <a:cs typeface="Times New Roman" pitchFamily="18" charset="0"/>
              </a:rPr>
              <a:t>году</a:t>
            </a:r>
            <a:r>
              <a:rPr lang="en-US" sz="2200" dirty="0">
                <a:solidFill>
                  <a:schemeClr val="accent3">
                    <a:lumMod val="75000"/>
                  </a:schemeClr>
                </a:solidFill>
                <a:latin typeface="Times New Roman" pitchFamily="18" charset="0"/>
                <a:cs typeface="Times New Roman" pitchFamily="18" charset="0"/>
              </a:rPr>
              <a:t> </a:t>
            </a:r>
            <a:r>
              <a:rPr lang="ru-RU" sz="2200" dirty="0">
                <a:solidFill>
                  <a:schemeClr val="accent3">
                    <a:lumMod val="75000"/>
                  </a:schemeClr>
                </a:solidFill>
                <a:latin typeface="Times New Roman" pitchFamily="18" charset="0"/>
                <a:cs typeface="Times New Roman" pitchFamily="18" charset="0"/>
              </a:rPr>
              <a:t>и</a:t>
            </a:r>
            <a:r>
              <a:rPr lang="en-US" sz="2200" dirty="0">
                <a:solidFill>
                  <a:schemeClr val="accent3">
                    <a:lumMod val="75000"/>
                  </a:schemeClr>
                </a:solidFill>
                <a:latin typeface="Times New Roman" pitchFamily="18" charset="0"/>
                <a:cs typeface="Times New Roman" pitchFamily="18" charset="0"/>
              </a:rPr>
              <a:t> </a:t>
            </a:r>
            <a:r>
              <a:rPr lang="ru-RU" sz="2200" dirty="0">
                <a:solidFill>
                  <a:schemeClr val="accent3">
                    <a:lumMod val="75000"/>
                  </a:schemeClr>
                </a:solidFill>
                <a:latin typeface="Times New Roman" pitchFamily="18" charset="0"/>
                <a:cs typeface="Times New Roman" pitchFamily="18" charset="0"/>
              </a:rPr>
              <a:t>на плановый период </a:t>
            </a:r>
            <a:r>
              <a:rPr lang="ru-RU" sz="2200" dirty="0" smtClean="0">
                <a:solidFill>
                  <a:schemeClr val="accent3">
                    <a:lumMod val="75000"/>
                  </a:schemeClr>
                </a:solidFill>
                <a:latin typeface="Times New Roman" pitchFamily="18" charset="0"/>
                <a:cs typeface="Times New Roman" pitchFamily="18" charset="0"/>
              </a:rPr>
              <a:t>2025-2026 </a:t>
            </a:r>
            <a:r>
              <a:rPr lang="ru-RU" sz="2200" dirty="0">
                <a:solidFill>
                  <a:schemeClr val="accent3">
                    <a:lumMod val="75000"/>
                  </a:schemeClr>
                </a:solidFill>
                <a:latin typeface="Times New Roman" pitchFamily="18" charset="0"/>
                <a:cs typeface="Times New Roman" pitchFamily="18" charset="0"/>
              </a:rPr>
              <a:t>годов в области мероприятий непрограммных </a:t>
            </a:r>
            <a:r>
              <a:rPr lang="ru-RU" sz="2200" dirty="0" smtClean="0">
                <a:solidFill>
                  <a:schemeClr val="accent3">
                    <a:lumMod val="75000"/>
                  </a:schemeClr>
                </a:solidFill>
                <a:latin typeface="Times New Roman" pitchFamily="18" charset="0"/>
                <a:cs typeface="Times New Roman" pitchFamily="18" charset="0"/>
              </a:rPr>
              <a:t>направлений</a:t>
            </a: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600" b="1" dirty="0" smtClean="0">
                <a:solidFill>
                  <a:schemeClr val="accent3">
                    <a:lumMod val="75000"/>
                  </a:schemeClr>
                </a:solidFill>
                <a:latin typeface="Times New Roman" pitchFamily="18" charset="0"/>
                <a:cs typeface="Times New Roman" pitchFamily="18" charset="0"/>
              </a:rPr>
              <a:t/>
            </a:r>
            <a:br>
              <a:rPr lang="ru-RU" sz="1600" b="1" dirty="0" smtClean="0">
                <a:solidFill>
                  <a:schemeClr val="accent3">
                    <a:lumMod val="75000"/>
                  </a:schemeClr>
                </a:solidFill>
                <a:latin typeface="Times New Roman" pitchFamily="18" charset="0"/>
                <a:cs typeface="Times New Roman" pitchFamily="18" charset="0"/>
              </a:rPr>
            </a:br>
            <a:r>
              <a:rPr lang="ru-RU" sz="1600" b="1" dirty="0" smtClean="0">
                <a:solidFill>
                  <a:schemeClr val="accent3">
                    <a:lumMod val="75000"/>
                  </a:schemeClr>
                </a:solidFill>
              </a:rPr>
              <a:t/>
            </a:r>
            <a:br>
              <a:rPr lang="ru-RU" sz="1600" b="1" dirty="0" smtClean="0">
                <a:solidFill>
                  <a:schemeClr val="accent3">
                    <a:lumMod val="75000"/>
                  </a:schemeClr>
                </a:solidFill>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2168664918"/>
              </p:ext>
            </p:extLst>
          </p:nvPr>
        </p:nvGraphicFramePr>
        <p:xfrm>
          <a:off x="467544" y="2132855"/>
          <a:ext cx="8424936" cy="4001774"/>
        </p:xfrm>
        <a:graphic>
          <a:graphicData uri="http://schemas.openxmlformats.org/drawingml/2006/table">
            <a:tbl>
              <a:tblPr firstRow="1" bandRow="1">
                <a:tableStyleId>{5C22544A-7EE6-4342-B048-85BDC9FD1C3A}</a:tableStyleId>
              </a:tblPr>
              <a:tblGrid>
                <a:gridCol w="1417279"/>
                <a:gridCol w="3191233"/>
                <a:gridCol w="1296144"/>
                <a:gridCol w="1296144"/>
                <a:gridCol w="1224136"/>
              </a:tblGrid>
              <a:tr h="664289">
                <a:tc>
                  <a:txBody>
                    <a:bodyPr/>
                    <a:lstStyle/>
                    <a:p>
                      <a:pPr algn="ctr" rtl="0" fontAlgn="ctr"/>
                      <a:r>
                        <a:rPr lang="ru-RU" sz="1800" b="1" i="0" u="none" strike="noStrike" dirty="0">
                          <a:solidFill>
                            <a:srgbClr val="000000"/>
                          </a:solidFill>
                          <a:effectLst/>
                          <a:latin typeface="Times New Roman" pitchFamily="18" charset="0"/>
                          <a:cs typeface="Times New Roman" pitchFamily="18" charset="0"/>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pitchFamily="18" charset="0"/>
                          <a:cs typeface="Times New Roman" pitchFamily="18" charset="0"/>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pitchFamily="18" charset="0"/>
                          <a:cs typeface="Times New Roman" pitchFamily="18" charset="0"/>
                        </a:rPr>
                        <a:t>2024 </a:t>
                      </a:r>
                      <a:r>
                        <a:rPr lang="ru-RU" sz="1800" b="1" i="0" u="none" strike="noStrike" dirty="0">
                          <a:solidFill>
                            <a:srgbClr val="000000"/>
                          </a:solidFill>
                          <a:effectLst/>
                          <a:latin typeface="Times New Roman" pitchFamily="18" charset="0"/>
                          <a:cs typeface="Times New Roman" pitchFamily="18" charset="0"/>
                        </a:rPr>
                        <a:t>год  </a:t>
                      </a:r>
                      <a:endParaRPr lang="ru-RU" sz="1800" b="1" i="0" u="none" strike="noStrike" dirty="0" smtClean="0">
                        <a:solidFill>
                          <a:srgbClr val="000000"/>
                        </a:solidFill>
                        <a:effectLst/>
                        <a:latin typeface="Times New Roman" pitchFamily="18" charset="0"/>
                        <a:cs typeface="Times New Roman" pitchFamily="18" charset="0"/>
                      </a:endParaRPr>
                    </a:p>
                    <a:p>
                      <a:pPr algn="ctr" rtl="0" fontAlgn="ctr"/>
                      <a:r>
                        <a:rPr lang="ru-RU" sz="1800" b="1" i="0" u="none" strike="noStrike" dirty="0" smtClean="0">
                          <a:solidFill>
                            <a:srgbClr val="000000"/>
                          </a:solidFill>
                          <a:effectLst/>
                          <a:latin typeface="Times New Roman" pitchFamily="18" charset="0"/>
                          <a:cs typeface="Times New Roman" pitchFamily="18" charset="0"/>
                        </a:rPr>
                        <a:t>руб</a:t>
                      </a:r>
                      <a:r>
                        <a:rPr lang="ru-RU" sz="1800" b="1" i="0" u="none" strike="noStrike" dirty="0">
                          <a:solidFill>
                            <a:srgbClr val="000000"/>
                          </a:solidFill>
                          <a:effectLst/>
                          <a:latin typeface="Times New Roman" pitchFamily="18" charset="0"/>
                          <a:cs typeface="Times New Roman" pitchFamily="18" charset="0"/>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pitchFamily="18" charset="0"/>
                          <a:cs typeface="Times New Roman" pitchFamily="18" charset="0"/>
                        </a:rPr>
                        <a:t>2025 </a:t>
                      </a:r>
                      <a:r>
                        <a:rPr lang="ru-RU" sz="1800" b="1" i="0" u="none" strike="noStrike" dirty="0">
                          <a:solidFill>
                            <a:srgbClr val="000000"/>
                          </a:solidFill>
                          <a:effectLst/>
                          <a:latin typeface="Times New Roman" pitchFamily="18" charset="0"/>
                          <a:cs typeface="Times New Roman" pitchFamily="18" charset="0"/>
                        </a:rPr>
                        <a:t>год </a:t>
                      </a:r>
                      <a:r>
                        <a:rPr lang="ru-RU" sz="1800" b="1" i="0" u="none" strike="noStrike" dirty="0" smtClean="0">
                          <a:solidFill>
                            <a:srgbClr val="000000"/>
                          </a:solidFill>
                          <a:effectLst/>
                          <a:latin typeface="Times New Roman" pitchFamily="18" charset="0"/>
                          <a:cs typeface="Times New Roman" pitchFamily="18" charset="0"/>
                        </a:rPr>
                        <a:t> </a:t>
                      </a:r>
                      <a:r>
                        <a:rPr lang="ru-RU" sz="1800" b="1" i="0" u="none" strike="noStrike" dirty="0">
                          <a:solidFill>
                            <a:srgbClr val="000000"/>
                          </a:solidFill>
                          <a:effectLst/>
                          <a:latin typeface="Times New Roman" pitchFamily="18" charset="0"/>
                          <a:cs typeface="Times New Roman" pitchFamily="18" charset="0"/>
                        </a:rPr>
                        <a:t>руб.</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pitchFamily="18" charset="0"/>
                          <a:cs typeface="Times New Roman" pitchFamily="18" charset="0"/>
                        </a:rPr>
                        <a:t>2026 год  </a:t>
                      </a:r>
                      <a:r>
                        <a:rPr lang="ru-RU" sz="1800" b="1" i="0" u="none" strike="noStrike" dirty="0">
                          <a:solidFill>
                            <a:srgbClr val="000000"/>
                          </a:solidFill>
                          <a:effectLst/>
                          <a:latin typeface="Times New Roman" pitchFamily="18" charset="0"/>
                          <a:cs typeface="Times New Roman" pitchFamily="18" charset="0"/>
                        </a:rPr>
                        <a:t>руб.</a:t>
                      </a:r>
                    </a:p>
                  </a:txBody>
                  <a:tcPr marL="9525" marR="9525" marT="9525" marB="0" anchor="ctr"/>
                </a:tc>
              </a:tr>
              <a:tr h="2090743">
                <a:tc>
                  <a:txBody>
                    <a:bodyPr/>
                    <a:lstStyle/>
                    <a:p>
                      <a:pPr algn="ctr" rtl="0" fontAlgn="ctr"/>
                      <a:r>
                        <a:rPr lang="ru-RU" sz="1800" b="0" i="0" u="none" strike="noStrike" dirty="0">
                          <a:solidFill>
                            <a:srgbClr val="000000"/>
                          </a:solidFill>
                          <a:effectLst/>
                          <a:latin typeface="Times New Roman" pitchFamily="18" charset="0"/>
                          <a:cs typeface="Times New Roman" pitchFamily="18" charset="0"/>
                        </a:rPr>
                        <a:t>0104</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pitchFamily="18" charset="0"/>
                          <a:cs typeface="Times New Roman" pitchFamily="18" charset="0"/>
                        </a:rPr>
                        <a:t>Функционирование Правительства Российской </a:t>
                      </a:r>
                      <a:r>
                        <a:rPr lang="ru-RU" sz="1800" b="0" i="0" u="none" strike="noStrike" dirty="0" smtClean="0">
                          <a:solidFill>
                            <a:srgbClr val="000000"/>
                          </a:solidFill>
                          <a:effectLst/>
                          <a:latin typeface="Times New Roman" pitchFamily="18" charset="0"/>
                          <a:cs typeface="Times New Roman" pitchFamily="18" charset="0"/>
                        </a:rPr>
                        <a:t>Федерации</a:t>
                      </a:r>
                      <a:r>
                        <a:rPr lang="ru-RU" sz="1800" b="0" i="0" u="none" strike="noStrike" dirty="0">
                          <a:solidFill>
                            <a:srgbClr val="000000"/>
                          </a:solidFill>
                          <a:effectLst/>
                          <a:latin typeface="Times New Roman" pitchFamily="18" charset="0"/>
                          <a:cs typeface="Times New Roman" pitchFamily="18" charset="0"/>
                        </a:rPr>
                        <a:t>, высших исполнительных органов государственной власти субъектов Российской Федерации, местных администраций</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Times New Roman" pitchFamily="18" charset="0"/>
                          <a:cs typeface="Times New Roman" pitchFamily="18" charset="0"/>
                        </a:rPr>
                        <a:t>9 195 300,00</a:t>
                      </a:r>
                      <a:endParaRPr lang="ru-RU" sz="1800" b="0" i="0" u="none" strike="noStrike" dirty="0">
                        <a:solidFill>
                          <a:srgbClr val="C00000"/>
                        </a:solidFill>
                        <a:effectLst/>
                        <a:latin typeface="Times New Roman" pitchFamily="18" charset="0"/>
                        <a:cs typeface="Times New Roman" pitchFamily="18" charset="0"/>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Times New Roman" pitchFamily="18" charset="0"/>
                          <a:cs typeface="Times New Roman" pitchFamily="18" charset="0"/>
                        </a:rPr>
                        <a:t>8</a:t>
                      </a:r>
                      <a:r>
                        <a:rPr lang="ru-RU" sz="1800" b="0" i="0" u="none" strike="noStrike" baseline="0" dirty="0" smtClean="0">
                          <a:solidFill>
                            <a:srgbClr val="00B050"/>
                          </a:solidFill>
                          <a:effectLst/>
                          <a:latin typeface="Times New Roman" pitchFamily="18" charset="0"/>
                          <a:cs typeface="Times New Roman" pitchFamily="18" charset="0"/>
                        </a:rPr>
                        <a:t> 636 300,00</a:t>
                      </a:r>
                      <a:endParaRPr lang="ru-RU" sz="1800" b="0" i="0" u="none" strike="noStrike" dirty="0">
                        <a:solidFill>
                          <a:srgbClr val="00B050"/>
                        </a:solidFill>
                        <a:effectLst/>
                        <a:latin typeface="Times New Roman" pitchFamily="18" charset="0"/>
                        <a:cs typeface="Times New Roman" pitchFamily="18" charset="0"/>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Times New Roman" pitchFamily="18" charset="0"/>
                          <a:cs typeface="Times New Roman" pitchFamily="18" charset="0"/>
                        </a:rPr>
                        <a:t>8 193 600,00</a:t>
                      </a:r>
                      <a:endParaRPr lang="ru-RU" sz="1800" b="0" i="0" u="none" strike="noStrike" dirty="0">
                        <a:solidFill>
                          <a:srgbClr val="7030A0"/>
                        </a:solidFill>
                        <a:effectLst/>
                        <a:latin typeface="Times New Roman" pitchFamily="18" charset="0"/>
                        <a:cs typeface="Times New Roman" pitchFamily="18" charset="0"/>
                      </a:endParaRPr>
                    </a:p>
                  </a:txBody>
                  <a:tcPr marL="9525" marR="9525" marT="9525" marB="0" anchor="ctr">
                    <a:solidFill>
                      <a:schemeClr val="bg2"/>
                    </a:solidFill>
                  </a:tcPr>
                </a:tc>
              </a:tr>
              <a:tr h="566700">
                <a:tc>
                  <a:txBody>
                    <a:bodyPr/>
                    <a:lstStyle/>
                    <a:p>
                      <a:pPr algn="ctr" rtl="0" fontAlgn="ctr"/>
                      <a:r>
                        <a:rPr lang="ru-RU" sz="1800" b="0" i="0" u="none" strike="noStrike" dirty="0">
                          <a:solidFill>
                            <a:srgbClr val="000000"/>
                          </a:solidFill>
                          <a:effectLst/>
                          <a:latin typeface="Times New Roman" pitchFamily="18" charset="0"/>
                          <a:cs typeface="Times New Roman" pitchFamily="18" charset="0"/>
                        </a:rPr>
                        <a:t>0113</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pitchFamily="18" charset="0"/>
                          <a:cs typeface="Times New Roman" pitchFamily="18" charset="0"/>
                        </a:rPr>
                        <a:t>Другие общегосударственные вопросы</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Times New Roman" pitchFamily="18" charset="0"/>
                          <a:cs typeface="Times New Roman" pitchFamily="18" charset="0"/>
                        </a:rPr>
                        <a:t>459</a:t>
                      </a:r>
                      <a:r>
                        <a:rPr lang="ru-RU" sz="1800" b="0" i="0" u="none" strike="noStrike" baseline="0" dirty="0" smtClean="0">
                          <a:solidFill>
                            <a:srgbClr val="C00000"/>
                          </a:solidFill>
                          <a:effectLst/>
                          <a:latin typeface="Times New Roman" pitchFamily="18" charset="0"/>
                          <a:cs typeface="Times New Roman" pitchFamily="18" charset="0"/>
                        </a:rPr>
                        <a:t> 400</a:t>
                      </a:r>
                      <a:r>
                        <a:rPr lang="ru-RU" sz="1800" b="0" i="0" u="none" strike="noStrike" dirty="0" smtClean="0">
                          <a:solidFill>
                            <a:srgbClr val="C00000"/>
                          </a:solidFill>
                          <a:effectLst/>
                          <a:latin typeface="Times New Roman" pitchFamily="18" charset="0"/>
                          <a:cs typeface="Times New Roman" pitchFamily="18" charset="0"/>
                        </a:rPr>
                        <a:t>,00</a:t>
                      </a: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Times New Roman" pitchFamily="18" charset="0"/>
                          <a:cs typeface="Times New Roman" pitchFamily="18" charset="0"/>
                        </a:rPr>
                        <a:t>114 400,00</a:t>
                      </a:r>
                      <a:endParaRPr lang="ru-RU" sz="1800" b="0" i="0" u="none" strike="noStrike" dirty="0">
                        <a:solidFill>
                          <a:srgbClr val="00B050"/>
                        </a:solidFill>
                        <a:effectLst/>
                        <a:latin typeface="Times New Roman" pitchFamily="18" charset="0"/>
                        <a:cs typeface="Times New Roman" pitchFamily="18" charset="0"/>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Times New Roman" pitchFamily="18" charset="0"/>
                          <a:cs typeface="Times New Roman" pitchFamily="18" charset="0"/>
                        </a:rPr>
                        <a:t>114</a:t>
                      </a:r>
                      <a:r>
                        <a:rPr lang="ru-RU" sz="1800" b="0" i="0" u="none" strike="noStrike" baseline="0" dirty="0" smtClean="0">
                          <a:solidFill>
                            <a:srgbClr val="7030A0"/>
                          </a:solidFill>
                          <a:effectLst/>
                          <a:latin typeface="Times New Roman" pitchFamily="18" charset="0"/>
                          <a:cs typeface="Times New Roman" pitchFamily="18" charset="0"/>
                        </a:rPr>
                        <a:t> 400,00</a:t>
                      </a:r>
                      <a:endParaRPr lang="ru-RU" sz="1800" b="0" i="0" u="none" strike="noStrike" dirty="0">
                        <a:solidFill>
                          <a:srgbClr val="7030A0"/>
                        </a:solidFill>
                        <a:effectLst/>
                        <a:latin typeface="Times New Roman" pitchFamily="18" charset="0"/>
                        <a:cs typeface="Times New Roman" pitchFamily="18" charset="0"/>
                      </a:endParaRPr>
                    </a:p>
                  </a:txBody>
                  <a:tcPr marL="9525" marR="9525" marT="9525" marB="0" anchor="ctr">
                    <a:solidFill>
                      <a:schemeClr val="bg2"/>
                    </a:solidFill>
                  </a:tcPr>
                </a:tc>
              </a:tr>
              <a:tr h="566700">
                <a:tc>
                  <a:txBody>
                    <a:bodyPr/>
                    <a:lstStyle/>
                    <a:p>
                      <a:pPr algn="ctr" rtl="0" fontAlgn="ctr"/>
                      <a:r>
                        <a:rPr lang="ru-RU" sz="1800" b="1" i="0" u="none" strike="noStrike" dirty="0">
                          <a:solidFill>
                            <a:srgbClr val="000000"/>
                          </a:solidFill>
                          <a:effectLst/>
                          <a:latin typeface="Times New Roman" pitchFamily="18" charset="0"/>
                          <a:cs typeface="Times New Roman" pitchFamily="18" charset="0"/>
                        </a:rPr>
                        <a:t>ИТОГО</a:t>
                      </a: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Times New Roman" pitchFamily="18" charset="0"/>
                          <a:cs typeface="Times New Roman" pitchFamily="18" charset="0"/>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Times New Roman" pitchFamily="18" charset="0"/>
                          <a:cs typeface="Times New Roman" pitchFamily="18" charset="0"/>
                        </a:rPr>
                        <a:t>9 654</a:t>
                      </a:r>
                      <a:r>
                        <a:rPr lang="ru-RU" sz="1800" b="1" i="0" u="none" strike="noStrike" baseline="0" dirty="0" smtClean="0">
                          <a:solidFill>
                            <a:srgbClr val="C00000"/>
                          </a:solidFill>
                          <a:effectLst/>
                          <a:latin typeface="Times New Roman" pitchFamily="18" charset="0"/>
                          <a:cs typeface="Times New Roman" pitchFamily="18" charset="0"/>
                        </a:rPr>
                        <a:t> 700</a:t>
                      </a:r>
                      <a:r>
                        <a:rPr lang="ru-RU" sz="1800" b="1" i="0" u="none" strike="noStrike" dirty="0" smtClean="0">
                          <a:solidFill>
                            <a:srgbClr val="C00000"/>
                          </a:solidFill>
                          <a:effectLst/>
                          <a:latin typeface="Times New Roman" pitchFamily="18" charset="0"/>
                          <a:cs typeface="Times New Roman" pitchFamily="18" charset="0"/>
                        </a:rPr>
                        <a:t>,00</a:t>
                      </a:r>
                      <a:endParaRPr lang="ru-RU" sz="1800" b="1" i="0" u="none" strike="noStrike" dirty="0">
                        <a:solidFill>
                          <a:srgbClr val="C00000"/>
                        </a:solidFill>
                        <a:effectLst/>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Times New Roman" pitchFamily="18" charset="0"/>
                          <a:cs typeface="Times New Roman" pitchFamily="18" charset="0"/>
                        </a:rPr>
                        <a:t>8 750 700,00</a:t>
                      </a:r>
                      <a:endParaRPr lang="ru-RU" sz="1800" b="1" i="0" u="none" strike="noStrike" dirty="0">
                        <a:solidFill>
                          <a:srgbClr val="00B050"/>
                        </a:solidFill>
                        <a:effectLst/>
                        <a:latin typeface="Times New Roman" pitchFamily="18" charset="0"/>
                        <a:cs typeface="Times New Roman" pitchFamily="18" charset="0"/>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smtClean="0">
                          <a:solidFill>
                            <a:srgbClr val="7030A0"/>
                          </a:solidFill>
                          <a:effectLst/>
                          <a:latin typeface="Times New Roman" pitchFamily="18" charset="0"/>
                          <a:cs typeface="Times New Roman" pitchFamily="18" charset="0"/>
                        </a:rPr>
                        <a:t>8</a:t>
                      </a:r>
                      <a:r>
                        <a:rPr lang="ru-RU" sz="1800" b="1" i="0" u="none" strike="noStrike" baseline="0" smtClean="0">
                          <a:solidFill>
                            <a:srgbClr val="7030A0"/>
                          </a:solidFill>
                          <a:effectLst/>
                          <a:latin typeface="Times New Roman" pitchFamily="18" charset="0"/>
                          <a:cs typeface="Times New Roman" pitchFamily="18" charset="0"/>
                        </a:rPr>
                        <a:t> </a:t>
                      </a:r>
                      <a:r>
                        <a:rPr lang="ru-RU" sz="1800" b="1" i="0" u="none" strike="noStrike" baseline="0" smtClean="0">
                          <a:solidFill>
                            <a:srgbClr val="7030A0"/>
                          </a:solidFill>
                          <a:effectLst/>
                          <a:latin typeface="Times New Roman" pitchFamily="18" charset="0"/>
                          <a:cs typeface="Times New Roman" pitchFamily="18" charset="0"/>
                        </a:rPr>
                        <a:t>380 </a:t>
                      </a:r>
                      <a:r>
                        <a:rPr lang="ru-RU" sz="1800" b="1" i="0" u="none" strike="noStrike" baseline="0" dirty="0" smtClean="0">
                          <a:solidFill>
                            <a:srgbClr val="7030A0"/>
                          </a:solidFill>
                          <a:effectLst/>
                          <a:latin typeface="Times New Roman" pitchFamily="18" charset="0"/>
                          <a:cs typeface="Times New Roman" pitchFamily="18" charset="0"/>
                        </a:rPr>
                        <a:t>000,00</a:t>
                      </a:r>
                      <a:endParaRPr lang="ru-RU" sz="1800" b="1" i="0" u="none" strike="noStrike" dirty="0">
                        <a:solidFill>
                          <a:srgbClr val="7030A0"/>
                        </a:solidFill>
                        <a:effectLst/>
                        <a:latin typeface="Times New Roman" pitchFamily="18" charset="0"/>
                        <a:cs typeface="Times New Roman" pitchFamily="18" charset="0"/>
                      </a:endParaRPr>
                    </a:p>
                  </a:txBody>
                  <a:tcPr marL="9525" marR="9525" marT="9525" marB="0" anchor="ctr">
                    <a:solidFill>
                      <a:schemeClr val="accent6">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55576" y="260648"/>
            <a:ext cx="7992888" cy="1296144"/>
          </a:xfrm>
        </p:spPr>
        <p:txBody>
          <a:bodyPr>
            <a:noAutofit/>
          </a:bodyPr>
          <a:lstStyle/>
          <a:p>
            <a:pPr algn="ctr"/>
            <a:r>
              <a:rPr lang="ru-RU" sz="2000" dirty="0">
                <a:solidFill>
                  <a:schemeClr val="accent3">
                    <a:lumMod val="75000"/>
                  </a:schemeClr>
                </a:solidFill>
                <a:latin typeface="Times New Roman" pitchFamily="18" charset="0"/>
                <a:cs typeface="Times New Roman" pitchFamily="18" charset="0"/>
              </a:rPr>
              <a:t>Расходы бюджета муниципального образования «Полевское сельское поселение» Октябрьского муниципального района ЕАО в </a:t>
            </a:r>
            <a:r>
              <a:rPr lang="ru-RU" sz="2000" dirty="0" smtClean="0">
                <a:solidFill>
                  <a:schemeClr val="accent3">
                    <a:lumMod val="75000"/>
                  </a:schemeClr>
                </a:solidFill>
                <a:latin typeface="Times New Roman" pitchFamily="18" charset="0"/>
                <a:cs typeface="Times New Roman" pitchFamily="18" charset="0"/>
              </a:rPr>
              <a:t>2024 </a:t>
            </a:r>
            <a:r>
              <a:rPr lang="ru-RU" sz="2000" dirty="0">
                <a:solidFill>
                  <a:schemeClr val="accent3">
                    <a:lumMod val="75000"/>
                  </a:schemeClr>
                </a:solidFill>
                <a:latin typeface="Times New Roman" pitchFamily="18" charset="0"/>
                <a:cs typeface="Times New Roman" pitchFamily="18" charset="0"/>
              </a:rPr>
              <a:t>году</a:t>
            </a:r>
            <a:r>
              <a:rPr lang="en-US" sz="2000" dirty="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и</a:t>
            </a:r>
            <a:r>
              <a:rPr lang="en-US" sz="2000" dirty="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на плановый период </a:t>
            </a:r>
            <a:r>
              <a:rPr lang="ru-RU" sz="2000" dirty="0" smtClean="0">
                <a:solidFill>
                  <a:schemeClr val="accent3">
                    <a:lumMod val="75000"/>
                  </a:schemeClr>
                </a:solidFill>
                <a:latin typeface="Times New Roman" pitchFamily="18" charset="0"/>
                <a:cs typeface="Times New Roman" pitchFamily="18" charset="0"/>
              </a:rPr>
              <a:t>2025-2026 годов </a:t>
            </a:r>
            <a:r>
              <a:rPr lang="ru-RU" sz="2000" dirty="0">
                <a:solidFill>
                  <a:schemeClr val="accent3">
                    <a:lumMod val="75000"/>
                  </a:schemeClr>
                </a:solidFill>
                <a:latin typeface="Times New Roman" pitchFamily="18" charset="0"/>
                <a:cs typeface="Times New Roman" pitchFamily="18" charset="0"/>
              </a:rPr>
              <a:t>в области мероприятий непрограммных направлений</a:t>
            </a:r>
            <a:r>
              <a:rPr lang="ru-RU" sz="1600" dirty="0">
                <a:solidFill>
                  <a:schemeClr val="accent3">
                    <a:lumMod val="75000"/>
                  </a:schemeClr>
                </a:solidFill>
                <a:latin typeface="Times New Roman" pitchFamily="18" charset="0"/>
                <a:cs typeface="Times New Roman" pitchFamily="18" charset="0"/>
              </a:rPr>
              <a:t/>
            </a:r>
            <a:br>
              <a:rPr lang="ru-RU" sz="1600"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600" b="1" dirty="0">
                <a:solidFill>
                  <a:schemeClr val="accent3">
                    <a:lumMod val="75000"/>
                  </a:schemeClr>
                </a:solidFill>
                <a:latin typeface="Times New Roman" pitchFamily="18" charset="0"/>
                <a:cs typeface="Times New Roman" pitchFamily="18" charset="0"/>
              </a:rPr>
              <a:t/>
            </a:r>
            <a:br>
              <a:rPr lang="ru-RU" sz="1600" b="1" dirty="0">
                <a:solidFill>
                  <a:schemeClr val="accent3">
                    <a:lumMod val="75000"/>
                  </a:schemeClr>
                </a:solidFill>
                <a:latin typeface="Times New Roman" pitchFamily="18" charset="0"/>
                <a:cs typeface="Times New Roman" pitchFamily="18" charset="0"/>
              </a:rPr>
            </a:br>
            <a:r>
              <a:rPr lang="ru-RU" sz="1600" b="1" dirty="0">
                <a:solidFill>
                  <a:schemeClr val="accent3">
                    <a:lumMod val="75000"/>
                  </a:schemeClr>
                </a:solidFill>
              </a:rPr>
              <a:t/>
            </a:r>
            <a:br>
              <a:rPr lang="ru-RU" sz="1600" b="1" dirty="0">
                <a:solidFill>
                  <a:schemeClr val="accent3">
                    <a:lumMod val="75000"/>
                  </a:schemeClr>
                </a:solidFill>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sp>
        <p:nvSpPr>
          <p:cNvPr id="6" name="Объект 5"/>
          <p:cNvSpPr>
            <a:spLocks noGrp="1"/>
          </p:cNvSpPr>
          <p:nvPr>
            <p:ph sz="quarter" idx="13"/>
          </p:nvPr>
        </p:nvSpPr>
        <p:spPr>
          <a:xfrm>
            <a:off x="1043608" y="1556792"/>
            <a:ext cx="3240360" cy="369332"/>
          </a:xfrm>
          <a:prstGeom prst="rect">
            <a:avLst/>
          </a:prstGeom>
        </p:spPr>
        <p:txBody>
          <a:bodyPr wrap="square">
            <a:spAutoFit/>
          </a:bodyPr>
          <a:lstStyle/>
          <a:p>
            <a:pPr marL="82296" indent="0">
              <a:buNone/>
            </a:pPr>
            <a:r>
              <a:rPr lang="ru-RU" sz="1800" b="1" dirty="0" smtClean="0">
                <a:solidFill>
                  <a:srgbClr val="FF0000"/>
                </a:solidFill>
                <a:latin typeface="Times New Roman"/>
                <a:ea typeface="Times New Roman"/>
                <a:cs typeface="Times New Roman"/>
              </a:rPr>
              <a:t>Национальная</a:t>
            </a:r>
            <a:r>
              <a:rPr lang="ru-RU" sz="1600" b="1" dirty="0" smtClean="0">
                <a:solidFill>
                  <a:srgbClr val="FF0000"/>
                </a:solidFill>
                <a:latin typeface="Times New Roman"/>
                <a:ea typeface="Times New Roman"/>
                <a:cs typeface="Times New Roman"/>
              </a:rPr>
              <a:t> </a:t>
            </a:r>
            <a:r>
              <a:rPr lang="ru-RU" sz="1800" b="1" dirty="0" smtClean="0">
                <a:solidFill>
                  <a:srgbClr val="FF0000"/>
                </a:solidFill>
                <a:latin typeface="Times New Roman"/>
                <a:ea typeface="Times New Roman"/>
                <a:cs typeface="Times New Roman"/>
              </a:rPr>
              <a:t>оборона</a:t>
            </a:r>
            <a:endParaRPr lang="ru-RU" sz="1800" dirty="0">
              <a:solidFill>
                <a:srgbClr val="FF0000"/>
              </a:solidFill>
              <a:latin typeface="Times New Roman"/>
              <a:ea typeface="Times New Roman"/>
              <a:cs typeface="Times New Roman"/>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233264011"/>
              </p:ext>
            </p:extLst>
          </p:nvPr>
        </p:nvGraphicFramePr>
        <p:xfrm>
          <a:off x="395536" y="2493550"/>
          <a:ext cx="8424936" cy="1871554"/>
        </p:xfrm>
        <a:graphic>
          <a:graphicData uri="http://schemas.openxmlformats.org/drawingml/2006/table">
            <a:tbl>
              <a:tblPr firstRow="1" bandRow="1">
                <a:tableStyleId>{5C22544A-7EE6-4342-B048-85BDC9FD1C3A}</a:tableStyleId>
              </a:tblPr>
              <a:tblGrid>
                <a:gridCol w="1167747"/>
                <a:gridCol w="3440765"/>
                <a:gridCol w="1224136"/>
                <a:gridCol w="1296144"/>
                <a:gridCol w="1296144"/>
              </a:tblGrid>
              <a:tr h="778595">
                <a:tc>
                  <a:txBody>
                    <a:bodyPr/>
                    <a:lstStyle/>
                    <a:p>
                      <a:pPr algn="ctr" rtl="0" fontAlgn="ctr"/>
                      <a:r>
                        <a:rPr lang="ru-RU" sz="1800" b="1" i="0" u="none" strike="noStrike" dirty="0">
                          <a:solidFill>
                            <a:srgbClr val="000000"/>
                          </a:solidFill>
                          <a:effectLst/>
                          <a:latin typeface="Times New Roman"/>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2024 </a:t>
                      </a:r>
                      <a:r>
                        <a:rPr lang="ru-RU" sz="1800" b="1" i="0" u="none" strike="noStrike" dirty="0">
                          <a:solidFill>
                            <a:srgbClr val="000000"/>
                          </a:solidFill>
                          <a:effectLst/>
                          <a:latin typeface="Times New Roman"/>
                        </a:rPr>
                        <a:t>год </a:t>
                      </a:r>
                      <a:endParaRPr lang="ru-RU" sz="1800" b="1" i="0" u="none" strike="noStrike" dirty="0" smtClean="0">
                        <a:solidFill>
                          <a:srgbClr val="000000"/>
                        </a:solidFill>
                        <a:effectLst/>
                        <a:latin typeface="Times New Roman"/>
                      </a:endParaRPr>
                    </a:p>
                    <a:p>
                      <a:pPr algn="ctr" rtl="0" fontAlgn="ctr"/>
                      <a:r>
                        <a:rPr lang="ru-RU" sz="1800" b="1" i="0" u="none" strike="noStrike" dirty="0" smtClean="0">
                          <a:solidFill>
                            <a:srgbClr val="000000"/>
                          </a:solidFill>
                          <a:effectLst/>
                          <a:latin typeface="Times New Roman"/>
                        </a:rPr>
                        <a:t>  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2025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2026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r>
              <a:tr h="691983">
                <a:tc>
                  <a:txBody>
                    <a:bodyPr/>
                    <a:lstStyle/>
                    <a:p>
                      <a:pPr algn="ctr" rtl="0" fontAlgn="ctr"/>
                      <a:r>
                        <a:rPr lang="ru-RU" sz="1800" b="0" i="0" u="none" strike="noStrike" dirty="0">
                          <a:solidFill>
                            <a:srgbClr val="000000"/>
                          </a:solidFill>
                          <a:effectLst/>
                          <a:latin typeface="Times New Roman"/>
                        </a:rPr>
                        <a:t>0203</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a:rPr>
                        <a:t>Мобилизационная и вневойсковая </a:t>
                      </a:r>
                      <a:r>
                        <a:rPr lang="ru-RU" sz="1800" b="0" i="0" u="none" strike="noStrike" dirty="0" smtClean="0">
                          <a:solidFill>
                            <a:srgbClr val="000000"/>
                          </a:solidFill>
                          <a:effectLst/>
                          <a:latin typeface="Times New Roman"/>
                        </a:rPr>
                        <a:t>подготовка</a:t>
                      </a:r>
                      <a:endParaRPr lang="ru-RU" sz="1800" b="0" i="0" u="none" strike="noStrike" dirty="0">
                        <a:solidFill>
                          <a:srgbClr val="000000"/>
                        </a:solidFill>
                        <a:effectLst/>
                        <a:latin typeface="Times New Roman"/>
                      </a:endParaRP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119 900,00</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132 500,00</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145 200,00</a:t>
                      </a:r>
                      <a:endParaRPr lang="ru-RU" sz="1800" b="0" i="0" u="none" strike="noStrike" dirty="0">
                        <a:solidFill>
                          <a:srgbClr val="7030A0"/>
                        </a:solidFill>
                        <a:effectLst/>
                        <a:latin typeface="Arial"/>
                      </a:endParaRPr>
                    </a:p>
                  </a:txBody>
                  <a:tcPr marL="9525" marR="9525" marT="9525" marB="0" anchor="ctr">
                    <a:solidFill>
                      <a:schemeClr val="bg2"/>
                    </a:solidFill>
                  </a:tcPr>
                </a:tc>
              </a:tr>
              <a:tr h="400976">
                <a:tc>
                  <a:txBody>
                    <a:bodyPr/>
                    <a:lstStyle/>
                    <a:p>
                      <a:pPr algn="ctr" rtl="0" fontAlgn="ctr"/>
                      <a:r>
                        <a:rPr lang="ru-RU" sz="1800" b="1" i="0" u="none" strike="noStrike" dirty="0">
                          <a:solidFill>
                            <a:srgbClr val="000000"/>
                          </a:solidFill>
                          <a:effectLst/>
                          <a:latin typeface="Times New Roman"/>
                        </a:rPr>
                        <a:t>ИТОГО</a:t>
                      </a: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Arial"/>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Arial"/>
                        </a:rPr>
                        <a:t>119 900,00</a:t>
                      </a:r>
                      <a:endParaRPr lang="ru-RU" sz="1800" b="1" i="0" u="none" strike="noStrike" dirty="0">
                        <a:solidFill>
                          <a:srgbClr val="C0000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Arial"/>
                        </a:rPr>
                        <a:t>132 500,00</a:t>
                      </a:r>
                      <a:endParaRPr lang="ru-RU" sz="1800" b="1" i="0" u="none" strike="noStrike" dirty="0">
                        <a:solidFill>
                          <a:srgbClr val="00B05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7030A0"/>
                          </a:solidFill>
                          <a:effectLst/>
                          <a:latin typeface="Arial"/>
                        </a:rPr>
                        <a:t>145 200,00</a:t>
                      </a:r>
                      <a:endParaRPr lang="ru-RU" sz="1800" b="1" i="0" u="none" strike="noStrike" dirty="0">
                        <a:solidFill>
                          <a:srgbClr val="7030A0"/>
                        </a:solidFill>
                        <a:effectLst/>
                        <a:latin typeface="Arial"/>
                      </a:endParaRP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xmlns="" val="31276402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44824"/>
            <a:ext cx="7632848" cy="1008112"/>
          </a:xfrm>
        </p:spPr>
        <p:txBody>
          <a:bodyPr>
            <a:noAutofit/>
          </a:bodyPr>
          <a:lstStyle/>
          <a:p>
            <a:pPr algn="l">
              <a:buNone/>
            </a:pPr>
            <a:r>
              <a:rPr lang="ru-RU" sz="4800" dirty="0" smtClean="0">
                <a:solidFill>
                  <a:srgbClr val="FF0000"/>
                </a:solidFill>
                <a:latin typeface="Times New Roman"/>
                <a:ea typeface="Times New Roman"/>
                <a:cs typeface="Times New Roman"/>
              </a:rPr>
              <a:t/>
            </a:r>
            <a:br>
              <a:rPr lang="ru-RU" sz="4800" dirty="0" smtClean="0">
                <a:solidFill>
                  <a:srgbClr val="FF0000"/>
                </a:solidFill>
                <a:latin typeface="Times New Roman"/>
                <a:ea typeface="Times New Roman"/>
                <a:cs typeface="Times New Roman"/>
              </a:rPr>
            </a:br>
            <a:endParaRPr lang="ru-RU" dirty="0"/>
          </a:p>
        </p:txBody>
      </p:sp>
      <p:sp>
        <p:nvSpPr>
          <p:cNvPr id="3" name="Содержимое 2"/>
          <p:cNvSpPr>
            <a:spLocks noGrp="1"/>
          </p:cNvSpPr>
          <p:nvPr>
            <p:ph sz="quarter" idx="13"/>
          </p:nvPr>
        </p:nvSpPr>
        <p:spPr>
          <a:xfrm>
            <a:off x="395536" y="476672"/>
            <a:ext cx="8208912" cy="1512168"/>
          </a:xfrm>
        </p:spPr>
        <p:txBody>
          <a:bodyPr>
            <a:normAutofit fontScale="92500" lnSpcReduction="10000"/>
          </a:bodyPr>
          <a:lstStyle/>
          <a:p>
            <a:pPr algn="ctr"/>
            <a:r>
              <a:rPr lang="ru-RU" b="1" dirty="0" smtClean="0">
                <a:solidFill>
                  <a:schemeClr val="accent3">
                    <a:lumMod val="75000"/>
                  </a:schemeClr>
                </a:solidFill>
                <a:latin typeface="Times New Roman" pitchFamily="18" charset="0"/>
                <a:cs typeface="Times New Roman" pitchFamily="18" charset="0"/>
              </a:rPr>
              <a:t>Расходы бюджета муниципального образования «Полевское сельское поселение» Октябрьского муниципального района ЕАО в 2024 году</a:t>
            </a:r>
            <a:r>
              <a:rPr lang="en-US" b="1" dirty="0" smtClean="0">
                <a:solidFill>
                  <a:schemeClr val="accent3">
                    <a:lumMod val="75000"/>
                  </a:schemeClr>
                </a:solidFill>
                <a:latin typeface="Times New Roman" pitchFamily="18" charset="0"/>
                <a:cs typeface="Times New Roman" pitchFamily="18" charset="0"/>
              </a:rPr>
              <a:t> </a:t>
            </a:r>
            <a:r>
              <a:rPr lang="ru-RU" b="1" dirty="0" smtClean="0">
                <a:solidFill>
                  <a:schemeClr val="accent3">
                    <a:lumMod val="75000"/>
                  </a:schemeClr>
                </a:solidFill>
                <a:latin typeface="Times New Roman" pitchFamily="18" charset="0"/>
                <a:cs typeface="Times New Roman" pitchFamily="18" charset="0"/>
              </a:rPr>
              <a:t>и</a:t>
            </a:r>
            <a:r>
              <a:rPr lang="en-US" b="1" dirty="0" smtClean="0">
                <a:solidFill>
                  <a:schemeClr val="accent3">
                    <a:lumMod val="75000"/>
                  </a:schemeClr>
                </a:solidFill>
                <a:latin typeface="Times New Roman" pitchFamily="18" charset="0"/>
                <a:cs typeface="Times New Roman" pitchFamily="18" charset="0"/>
              </a:rPr>
              <a:t> </a:t>
            </a:r>
            <a:r>
              <a:rPr lang="ru-RU" b="1" dirty="0" smtClean="0">
                <a:solidFill>
                  <a:schemeClr val="accent3">
                    <a:lumMod val="75000"/>
                  </a:schemeClr>
                </a:solidFill>
                <a:latin typeface="Times New Roman" pitchFamily="18" charset="0"/>
                <a:cs typeface="Times New Roman" pitchFamily="18" charset="0"/>
              </a:rPr>
              <a:t>на плановый период 2025-2026 годов в области мероприятий непрограммных направлений</a:t>
            </a:r>
            <a:r>
              <a:rPr lang="ru-RU" sz="2000" dirty="0" smtClean="0">
                <a:solidFill>
                  <a:schemeClr val="accent3">
                    <a:lumMod val="75000"/>
                  </a:schemeClr>
                </a:solidFill>
                <a:latin typeface="Times New Roman" pitchFamily="18" charset="0"/>
                <a:cs typeface="Times New Roman" pitchFamily="18" charset="0"/>
              </a:rPr>
              <a:t/>
            </a:r>
            <a:br>
              <a:rPr lang="ru-RU" sz="2000" dirty="0" smtClean="0">
                <a:solidFill>
                  <a:schemeClr val="accent3">
                    <a:lumMod val="75000"/>
                  </a:schemeClr>
                </a:solidFill>
                <a:latin typeface="Times New Roman" pitchFamily="18" charset="0"/>
                <a:cs typeface="Times New Roman" pitchFamily="18" charset="0"/>
              </a:rPr>
            </a:br>
            <a:endParaRPr lang="ru-RU" dirty="0"/>
          </a:p>
        </p:txBody>
      </p:sp>
      <p:sp>
        <p:nvSpPr>
          <p:cNvPr id="5" name="Прямоугольник 4"/>
          <p:cNvSpPr/>
          <p:nvPr/>
        </p:nvSpPr>
        <p:spPr>
          <a:xfrm>
            <a:off x="611560" y="1772817"/>
            <a:ext cx="7344816" cy="369332"/>
          </a:xfrm>
          <a:prstGeom prst="rect">
            <a:avLst/>
          </a:prstGeom>
        </p:spPr>
        <p:txBody>
          <a:bodyPr wrap="square">
            <a:spAutoFit/>
          </a:bodyPr>
          <a:lstStyle/>
          <a:p>
            <a:pPr marL="82296" indent="0">
              <a:buFont typeface="Wingdings 2"/>
              <a:buNone/>
            </a:pPr>
            <a:r>
              <a:rPr lang="ru-RU" b="1" dirty="0" smtClean="0">
                <a:solidFill>
                  <a:srgbClr val="FF0000"/>
                </a:solidFill>
                <a:latin typeface="Times New Roman"/>
                <a:ea typeface="Times New Roman"/>
                <a:cs typeface="Times New Roman"/>
              </a:rPr>
              <a:t>Национальная безопасность и правоохранительная деятельность</a:t>
            </a:r>
            <a:endParaRPr lang="ru-RU" dirty="0">
              <a:solidFill>
                <a:srgbClr val="FF0000"/>
              </a:solidFill>
              <a:latin typeface="Times New Roman"/>
              <a:ea typeface="Times New Roman"/>
              <a:cs typeface="Times New Roman"/>
            </a:endParaRPr>
          </a:p>
        </p:txBody>
      </p:sp>
      <p:graphicFrame>
        <p:nvGraphicFramePr>
          <p:cNvPr id="6" name="Таблица 5"/>
          <p:cNvGraphicFramePr>
            <a:graphicFrameLocks noGrp="1"/>
          </p:cNvGraphicFramePr>
          <p:nvPr/>
        </p:nvGraphicFramePr>
        <p:xfrm>
          <a:off x="323528" y="2382584"/>
          <a:ext cx="8496944" cy="3096248"/>
        </p:xfrm>
        <a:graphic>
          <a:graphicData uri="http://schemas.openxmlformats.org/drawingml/2006/table">
            <a:tbl>
              <a:tblPr firstRow="1" bandRow="1">
                <a:tableStyleId>{5C22544A-7EE6-4342-B048-85BDC9FD1C3A}</a:tableStyleId>
              </a:tblPr>
              <a:tblGrid>
                <a:gridCol w="1224137"/>
                <a:gridCol w="3384375"/>
                <a:gridCol w="1368152"/>
                <a:gridCol w="1296144"/>
                <a:gridCol w="1224136"/>
              </a:tblGrid>
              <a:tr h="545324">
                <a:tc>
                  <a:txBody>
                    <a:bodyPr/>
                    <a:lstStyle/>
                    <a:p>
                      <a:pPr algn="ctr" rtl="0" fontAlgn="ctr"/>
                      <a:r>
                        <a:rPr lang="ru-RU" sz="1800" b="1" i="0" u="none" strike="noStrike" dirty="0">
                          <a:solidFill>
                            <a:srgbClr val="000000"/>
                          </a:solidFill>
                          <a:effectLst/>
                          <a:latin typeface="Times New Roman"/>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2024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 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2025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2026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r>
              <a:tr h="10813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0" i="0" u="none" strike="noStrike" dirty="0" smtClean="0">
                          <a:solidFill>
                            <a:srgbClr val="000000"/>
                          </a:solidFill>
                          <a:effectLst/>
                          <a:latin typeface="Times New Roman"/>
                        </a:rPr>
                        <a:t>0309</a:t>
                      </a:r>
                    </a:p>
                    <a:p>
                      <a:pPr algn="ctr" rtl="0" fontAlgn="ctr"/>
                      <a:endParaRPr lang="ru-RU" sz="1800" b="0" i="0" u="none" strike="noStrike" dirty="0">
                        <a:solidFill>
                          <a:srgbClr val="000000"/>
                        </a:solidFill>
                        <a:effectLst/>
                        <a:latin typeface="Times New Roman"/>
                      </a:endParaRPr>
                    </a:p>
                  </a:txBody>
                  <a:tcPr marL="9525" marR="9525" marT="9525" marB="0" anchor="ctr">
                    <a:solidFill>
                      <a:schemeClr val="bg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800" b="0" i="0" u="none" strike="noStrike" dirty="0" smtClean="0">
                          <a:solidFill>
                            <a:srgbClr val="000000"/>
                          </a:solidFill>
                          <a:effectLst/>
                          <a:latin typeface="Times New Roman"/>
                        </a:rPr>
                        <a:t>Защита населения и территории от чрезвычайных ситуаций природного и техногенного характера, гражданская оборона</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100 000,00</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50 000,00</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50 000,00</a:t>
                      </a:r>
                      <a:endParaRPr lang="ru-RU" sz="1800" b="0" i="0" u="none" strike="noStrike" dirty="0">
                        <a:solidFill>
                          <a:srgbClr val="7030A0"/>
                        </a:solidFill>
                        <a:effectLst/>
                        <a:latin typeface="Arial"/>
                      </a:endParaRPr>
                    </a:p>
                  </a:txBody>
                  <a:tcPr marL="9525" marR="9525" marT="9525" marB="0" anchor="ctr">
                    <a:solidFill>
                      <a:schemeClr val="bg2"/>
                    </a:solidFill>
                  </a:tcPr>
                </a:tc>
              </a:tr>
              <a:tr h="615291">
                <a:tc>
                  <a:txBody>
                    <a:bodyPr/>
                    <a:lstStyle/>
                    <a:p>
                      <a:pPr algn="ctr" rtl="0" fontAlgn="ctr"/>
                      <a:r>
                        <a:rPr lang="ru-RU" sz="1800" b="0" i="0" u="none" strike="noStrike" dirty="0" smtClean="0">
                          <a:solidFill>
                            <a:srgbClr val="000000"/>
                          </a:solidFill>
                          <a:effectLst/>
                          <a:latin typeface="Times New Roman"/>
                        </a:rPr>
                        <a:t>0310</a:t>
                      </a:r>
                      <a:endParaRPr lang="ru-RU" sz="1800" b="0" i="0" u="none" strike="noStrike" dirty="0">
                        <a:solidFill>
                          <a:srgbClr val="000000"/>
                        </a:solidFill>
                        <a:effectLst/>
                        <a:latin typeface="Times New Roman"/>
                      </a:endParaRPr>
                    </a:p>
                  </a:txBody>
                  <a:tcPr marL="9525" marR="9525" marT="9525" marB="0" anchor="ctr">
                    <a:solidFill>
                      <a:schemeClr val="bg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800" b="0" i="0" u="none" strike="noStrike" dirty="0" smtClean="0">
                          <a:solidFill>
                            <a:srgbClr val="000000"/>
                          </a:solidFill>
                          <a:effectLst/>
                          <a:latin typeface="Times New Roman"/>
                        </a:rPr>
                        <a:t>Обеспечение пожарной безопасности</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530 000,00</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100 000,00</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100 000,00</a:t>
                      </a:r>
                      <a:endParaRPr lang="ru-RU" sz="1800" b="0" i="0" u="none" strike="noStrike" dirty="0">
                        <a:solidFill>
                          <a:srgbClr val="7030A0"/>
                        </a:solidFill>
                        <a:effectLst/>
                        <a:latin typeface="Arial"/>
                      </a:endParaRPr>
                    </a:p>
                  </a:txBody>
                  <a:tcPr marL="9525" marR="9525" marT="9525" marB="0" anchor="ctr">
                    <a:solidFill>
                      <a:schemeClr val="bg2"/>
                    </a:solidFill>
                  </a:tcPr>
                </a:tc>
              </a:tr>
              <a:tr h="815987">
                <a:tc>
                  <a:txBody>
                    <a:bodyPr/>
                    <a:lstStyle/>
                    <a:p>
                      <a:pPr algn="ctr" rtl="0" fontAlgn="ctr"/>
                      <a:r>
                        <a:rPr lang="ru-RU" sz="1800" b="1" i="0" u="none" strike="noStrike" dirty="0">
                          <a:solidFill>
                            <a:srgbClr val="000000"/>
                          </a:solidFill>
                          <a:effectLst/>
                          <a:latin typeface="Times New Roman"/>
                        </a:rPr>
                        <a:t>ИТОГО</a:t>
                      </a: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Arial"/>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Arial"/>
                        </a:rPr>
                        <a:t>630 000,00</a:t>
                      </a:r>
                      <a:endParaRPr lang="ru-RU" sz="1800" b="1" i="0" u="none" strike="noStrike" dirty="0">
                        <a:solidFill>
                          <a:srgbClr val="C0000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Arial"/>
                        </a:rPr>
                        <a:t>150 000,00</a:t>
                      </a:r>
                      <a:endParaRPr lang="ru-RU" sz="1800" b="1" i="0" u="none" strike="noStrike" dirty="0">
                        <a:solidFill>
                          <a:srgbClr val="00B05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7030A0"/>
                          </a:solidFill>
                          <a:effectLst/>
                          <a:latin typeface="Arial"/>
                        </a:rPr>
                        <a:t>150 000,00</a:t>
                      </a:r>
                      <a:endParaRPr lang="ru-RU" sz="1800" b="1" i="0" u="none" strike="noStrike" dirty="0">
                        <a:solidFill>
                          <a:srgbClr val="7030A0"/>
                        </a:solidFill>
                        <a:effectLst/>
                        <a:latin typeface="Arial"/>
                      </a:endParaRPr>
                    </a:p>
                  </a:txBody>
                  <a:tcPr marL="9525" marR="9525" marT="9525" marB="0" anchor="ctr">
                    <a:solidFill>
                      <a:schemeClr val="accent6">
                        <a:lumMod val="40000"/>
                        <a:lumOff val="60000"/>
                      </a:schemeClr>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43608" y="1772816"/>
            <a:ext cx="4124350" cy="371474"/>
          </a:xfrm>
          <a:prstGeom prst="rect">
            <a:avLst/>
          </a:prstGeom>
        </p:spPr>
        <p:txBody>
          <a:bodyPr wrap="square">
            <a:spAutoFit/>
          </a:bodyPr>
          <a:lstStyle/>
          <a:p>
            <a:r>
              <a:rPr lang="ru-RU" b="1" dirty="0" err="1" smtClean="0">
                <a:solidFill>
                  <a:srgbClr val="FF0000"/>
                </a:solidFill>
                <a:latin typeface="Times New Roman" pitchFamily="18" charset="0"/>
                <a:cs typeface="Times New Roman" pitchFamily="18" charset="0"/>
              </a:rPr>
              <a:t>Жилищно</a:t>
            </a:r>
            <a:r>
              <a:rPr lang="ru-RU" b="1" dirty="0" smtClean="0">
                <a:solidFill>
                  <a:srgbClr val="FF0000"/>
                </a:solidFill>
                <a:latin typeface="Times New Roman" pitchFamily="18" charset="0"/>
                <a:cs typeface="Times New Roman" pitchFamily="18" charset="0"/>
              </a:rPr>
              <a:t> – коммунальное хозяйство</a:t>
            </a:r>
            <a:endParaRPr lang="ru-RU" dirty="0">
              <a:solidFill>
                <a:srgbClr val="FF0000"/>
              </a:solidFill>
              <a:latin typeface="Times New Roman" pitchFamily="18" charset="0"/>
              <a:ea typeface="Times New Roman"/>
              <a:cs typeface="Times New Roman" pitchFamily="18" charset="0"/>
            </a:endParaRPr>
          </a:p>
        </p:txBody>
      </p:sp>
      <p:sp>
        <p:nvSpPr>
          <p:cNvPr id="8" name="Заголовок 1"/>
          <p:cNvSpPr>
            <a:spLocks noGrp="1"/>
          </p:cNvSpPr>
          <p:nvPr>
            <p:ph type="title"/>
          </p:nvPr>
        </p:nvSpPr>
        <p:spPr>
          <a:xfrm>
            <a:off x="539553" y="332656"/>
            <a:ext cx="7992888" cy="1368152"/>
          </a:xfrm>
        </p:spPr>
        <p:txBody>
          <a:bodyPr>
            <a:noAutofit/>
          </a:bodyPr>
          <a:lstStyle/>
          <a:p>
            <a:pPr algn="ctr"/>
            <a:r>
              <a:rPr lang="ru-RU" sz="2000" dirty="0">
                <a:solidFill>
                  <a:schemeClr val="accent3">
                    <a:lumMod val="75000"/>
                  </a:schemeClr>
                </a:solidFill>
                <a:latin typeface="Times New Roman" pitchFamily="18" charset="0"/>
                <a:cs typeface="Times New Roman" pitchFamily="18" charset="0"/>
              </a:rPr>
              <a:t>Расходы бюджета муниципального образования «Полевское сельское поселение» Октябрьского муниципального района ЕАО в </a:t>
            </a:r>
            <a:r>
              <a:rPr lang="ru-RU" sz="2000" dirty="0" smtClean="0">
                <a:solidFill>
                  <a:schemeClr val="accent3">
                    <a:lumMod val="75000"/>
                  </a:schemeClr>
                </a:solidFill>
                <a:latin typeface="Times New Roman" pitchFamily="18" charset="0"/>
                <a:cs typeface="Times New Roman" pitchFamily="18" charset="0"/>
              </a:rPr>
              <a:t>2024 </a:t>
            </a:r>
            <a:r>
              <a:rPr lang="ru-RU" sz="2000" dirty="0">
                <a:solidFill>
                  <a:schemeClr val="accent3">
                    <a:lumMod val="75000"/>
                  </a:schemeClr>
                </a:solidFill>
                <a:latin typeface="Times New Roman" pitchFamily="18" charset="0"/>
                <a:cs typeface="Times New Roman" pitchFamily="18" charset="0"/>
              </a:rPr>
              <a:t>году</a:t>
            </a:r>
            <a:r>
              <a:rPr lang="en-US" sz="2000" dirty="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и</a:t>
            </a:r>
            <a:r>
              <a:rPr lang="en-US" sz="2000" dirty="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на плановый период </a:t>
            </a:r>
            <a:r>
              <a:rPr lang="ru-RU" sz="2000" dirty="0" smtClean="0">
                <a:solidFill>
                  <a:schemeClr val="accent3">
                    <a:lumMod val="75000"/>
                  </a:schemeClr>
                </a:solidFill>
                <a:latin typeface="Times New Roman" pitchFamily="18" charset="0"/>
                <a:cs typeface="Times New Roman" pitchFamily="18" charset="0"/>
              </a:rPr>
              <a:t>2025-2026 </a:t>
            </a:r>
            <a:r>
              <a:rPr lang="ru-RU" sz="2000" dirty="0">
                <a:solidFill>
                  <a:schemeClr val="accent3">
                    <a:lumMod val="75000"/>
                  </a:schemeClr>
                </a:solidFill>
                <a:latin typeface="Times New Roman" pitchFamily="18" charset="0"/>
                <a:cs typeface="Times New Roman" pitchFamily="18" charset="0"/>
              </a:rPr>
              <a:t>годов в области </a:t>
            </a:r>
            <a:r>
              <a:rPr lang="ru-RU" sz="2000" dirty="0" smtClean="0">
                <a:solidFill>
                  <a:schemeClr val="accent3">
                    <a:lumMod val="75000"/>
                  </a:schemeClr>
                </a:solidFill>
                <a:latin typeface="Times New Roman" pitchFamily="18" charset="0"/>
                <a:cs typeface="Times New Roman" pitchFamily="18" charset="0"/>
              </a:rPr>
              <a:t>мероприятий</a:t>
            </a:r>
            <a:r>
              <a:rPr lang="ru-RU" sz="2000" b="1" dirty="0" smtClean="0">
                <a:solidFill>
                  <a:schemeClr val="accent3">
                    <a:lumMod val="75000"/>
                  </a:schemeClr>
                </a:solidFill>
                <a:latin typeface="Times New Roman" pitchFamily="18" charset="0"/>
                <a:cs typeface="Times New Roman" pitchFamily="18" charset="0"/>
              </a:rPr>
              <a:t/>
            </a:r>
            <a:br>
              <a:rPr lang="ru-RU" sz="20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600" b="1" dirty="0">
                <a:solidFill>
                  <a:schemeClr val="accent3">
                    <a:lumMod val="75000"/>
                  </a:schemeClr>
                </a:solidFill>
              </a:rPr>
              <a:t/>
            </a:r>
            <a:br>
              <a:rPr lang="ru-RU" sz="1600" b="1" dirty="0">
                <a:solidFill>
                  <a:schemeClr val="accent3">
                    <a:lumMod val="75000"/>
                  </a:schemeClr>
                </a:solidFill>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146797288"/>
              </p:ext>
            </p:extLst>
          </p:nvPr>
        </p:nvGraphicFramePr>
        <p:xfrm>
          <a:off x="323528" y="2420887"/>
          <a:ext cx="8136904" cy="2009125"/>
        </p:xfrm>
        <a:graphic>
          <a:graphicData uri="http://schemas.openxmlformats.org/drawingml/2006/table">
            <a:tbl>
              <a:tblPr firstRow="1" bandRow="1">
                <a:tableStyleId>{5C22544A-7EE6-4342-B048-85BDC9FD1C3A}</a:tableStyleId>
              </a:tblPr>
              <a:tblGrid>
                <a:gridCol w="1119758"/>
                <a:gridCol w="2480642"/>
                <a:gridCol w="1584176"/>
                <a:gridCol w="1512168"/>
                <a:gridCol w="1440160"/>
              </a:tblGrid>
              <a:tr h="504056">
                <a:tc>
                  <a:txBody>
                    <a:bodyPr/>
                    <a:lstStyle/>
                    <a:p>
                      <a:pPr algn="ctr" rtl="0" fontAlgn="ctr"/>
                      <a:r>
                        <a:rPr lang="ru-RU" sz="1800" b="1" i="0" u="none" strike="noStrike" dirty="0">
                          <a:solidFill>
                            <a:srgbClr val="000000"/>
                          </a:solidFill>
                          <a:effectLst/>
                          <a:latin typeface="Times New Roman"/>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2024 </a:t>
                      </a:r>
                      <a:r>
                        <a:rPr lang="ru-RU" sz="1800" b="1" i="0" u="none" strike="noStrike" dirty="0">
                          <a:solidFill>
                            <a:srgbClr val="000000"/>
                          </a:solidFill>
                          <a:effectLst/>
                          <a:latin typeface="Times New Roman"/>
                        </a:rPr>
                        <a:t>год  </a:t>
                      </a:r>
                      <a:endParaRPr lang="ru-RU" sz="1800" b="1" i="0" u="none" strike="noStrike" dirty="0" smtClean="0">
                        <a:solidFill>
                          <a:srgbClr val="000000"/>
                        </a:solidFill>
                        <a:effectLst/>
                        <a:latin typeface="Times New Roman"/>
                      </a:endParaRPr>
                    </a:p>
                    <a:p>
                      <a:pPr algn="ctr" rtl="0" fontAlgn="ct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2025 год</a:t>
                      </a:r>
                    </a:p>
                    <a:p>
                      <a:pPr algn="ctr" rtl="0" fontAlgn="ctr"/>
                      <a:r>
                        <a:rPr lang="ru-RU" sz="1800" b="1" i="0" u="none" strike="noStrike" dirty="0" smtClean="0">
                          <a:solidFill>
                            <a:srgbClr val="000000"/>
                          </a:solidFill>
                          <a:effectLst/>
                          <a:latin typeface="Times New Roman"/>
                        </a:rPr>
                        <a:t> 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2026 </a:t>
                      </a:r>
                      <a:r>
                        <a:rPr lang="ru-RU" sz="1800" b="1" i="0" u="none" strike="noStrike" dirty="0">
                          <a:solidFill>
                            <a:srgbClr val="000000"/>
                          </a:solidFill>
                          <a:effectLst/>
                          <a:latin typeface="Times New Roman"/>
                        </a:rPr>
                        <a:t>год </a:t>
                      </a:r>
                      <a:endParaRPr lang="ru-RU" sz="1800" b="1" i="0" u="none" strike="noStrike" dirty="0" smtClean="0">
                        <a:solidFill>
                          <a:srgbClr val="000000"/>
                        </a:solidFill>
                        <a:effectLst/>
                        <a:latin typeface="Times New Roman"/>
                      </a:endParaRPr>
                    </a:p>
                    <a:p>
                      <a:pPr algn="ctr" rtl="0" fontAlgn="ct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r>
              <a:tr h="504056">
                <a:tc>
                  <a:txBody>
                    <a:bodyPr/>
                    <a:lstStyle/>
                    <a:p>
                      <a:pPr algn="ctr" rtl="0" fontAlgn="ctr"/>
                      <a:r>
                        <a:rPr lang="ru-RU" sz="1800" b="0" i="0" u="none" strike="noStrike" dirty="0">
                          <a:solidFill>
                            <a:srgbClr val="000000"/>
                          </a:solidFill>
                          <a:effectLst/>
                          <a:latin typeface="Times New Roman"/>
                        </a:rPr>
                        <a:t>0501</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a:rPr>
                        <a:t>Жилищной хозяйство</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1 540 900,00</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1 000 000,00</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1 000 000,00</a:t>
                      </a:r>
                      <a:endParaRPr lang="ru-RU" sz="1800" b="0" i="0" u="none" strike="noStrike" dirty="0">
                        <a:solidFill>
                          <a:srgbClr val="7030A0"/>
                        </a:solidFill>
                        <a:effectLst/>
                        <a:latin typeface="Arial"/>
                      </a:endParaRPr>
                    </a:p>
                  </a:txBody>
                  <a:tcPr marL="9525" marR="9525" marT="9525" marB="0" anchor="ctr">
                    <a:solidFill>
                      <a:schemeClr val="bg2"/>
                    </a:solidFill>
                  </a:tcPr>
                </a:tc>
              </a:tr>
              <a:tr h="576064">
                <a:tc>
                  <a:txBody>
                    <a:bodyPr/>
                    <a:lstStyle/>
                    <a:p>
                      <a:pPr algn="ctr" rtl="0" fontAlgn="ctr"/>
                      <a:r>
                        <a:rPr lang="ru-RU" sz="1800" b="0" i="0" u="none" strike="noStrike" dirty="0">
                          <a:solidFill>
                            <a:srgbClr val="000000"/>
                          </a:solidFill>
                          <a:effectLst/>
                          <a:latin typeface="Times New Roman"/>
                        </a:rPr>
                        <a:t>0503</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a:rPr>
                        <a:t>Благоустройство</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925 000,00</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520</a:t>
                      </a:r>
                      <a:r>
                        <a:rPr lang="ru-RU" sz="1800" b="0" i="0" u="none" strike="noStrike" baseline="0" dirty="0" smtClean="0">
                          <a:solidFill>
                            <a:srgbClr val="00B050"/>
                          </a:solidFill>
                          <a:effectLst/>
                          <a:latin typeface="Arial"/>
                        </a:rPr>
                        <a:t> 000,00</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520 000,00</a:t>
                      </a:r>
                      <a:endParaRPr lang="ru-RU" sz="1800" b="0" i="0" u="none" strike="noStrike" dirty="0">
                        <a:solidFill>
                          <a:srgbClr val="7030A0"/>
                        </a:solidFill>
                        <a:effectLst/>
                        <a:latin typeface="Arial"/>
                      </a:endParaRPr>
                    </a:p>
                  </a:txBody>
                  <a:tcPr marL="9525" marR="9525" marT="9525" marB="0" anchor="ctr">
                    <a:solidFill>
                      <a:schemeClr val="bg2"/>
                    </a:solidFill>
                  </a:tcPr>
                </a:tc>
              </a:tr>
              <a:tr h="370840">
                <a:tc>
                  <a:txBody>
                    <a:bodyPr/>
                    <a:lstStyle/>
                    <a:p>
                      <a:pPr algn="ctr" rtl="0" fontAlgn="ctr"/>
                      <a:r>
                        <a:rPr lang="ru-RU" sz="1800" b="1" i="0" u="none" strike="noStrike" dirty="0" smtClean="0">
                          <a:solidFill>
                            <a:srgbClr val="000000"/>
                          </a:solidFill>
                          <a:effectLst/>
                          <a:latin typeface="Times New Roman"/>
                        </a:rPr>
                        <a:t>ИТОГО</a:t>
                      </a:r>
                      <a:endParaRPr lang="ru-RU" sz="1800" b="1" i="0" u="none" strike="noStrike" dirty="0">
                        <a:solidFill>
                          <a:srgbClr val="000000"/>
                        </a:solidFill>
                        <a:effectLst/>
                        <a:latin typeface="Times New Roman"/>
                      </a:endParaRP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Arial"/>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Arial"/>
                        </a:rPr>
                        <a:t>2 465 900,00</a:t>
                      </a: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Arial"/>
                        </a:rPr>
                        <a:t>1 520 000,00</a:t>
                      </a:r>
                      <a:endParaRPr lang="ru-RU" sz="1800" b="1" i="0" u="none" strike="noStrike" dirty="0">
                        <a:solidFill>
                          <a:srgbClr val="00B05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7030A0"/>
                          </a:solidFill>
                          <a:effectLst/>
                          <a:latin typeface="Arial"/>
                        </a:rPr>
                        <a:t>1 520 000,00</a:t>
                      </a:r>
                      <a:endParaRPr lang="ru-RU" sz="1800" b="1" i="0" u="none" strike="noStrike" dirty="0">
                        <a:solidFill>
                          <a:srgbClr val="7030A0"/>
                        </a:solidFill>
                        <a:effectLst/>
                        <a:latin typeface="Arial"/>
                      </a:endParaRPr>
                    </a:p>
                  </a:txBody>
                  <a:tcPr marL="9525" marR="9525" marT="9525" marB="0" anchor="ctr">
                    <a:solidFill>
                      <a:schemeClr val="accent6">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71600" y="1772816"/>
            <a:ext cx="3175613" cy="369332"/>
          </a:xfrm>
          <a:prstGeom prst="rect">
            <a:avLst/>
          </a:prstGeom>
        </p:spPr>
        <p:txBody>
          <a:bodyPr wrap="none">
            <a:spAutoFit/>
          </a:bodyPr>
          <a:lstStyle/>
          <a:p>
            <a:r>
              <a:rPr lang="ru-RU" b="1" dirty="0" smtClean="0">
                <a:solidFill>
                  <a:srgbClr val="FF0000"/>
                </a:solidFill>
                <a:latin typeface="Times New Roman" pitchFamily="18" charset="0"/>
                <a:cs typeface="Times New Roman" pitchFamily="18" charset="0"/>
              </a:rPr>
              <a:t>Культура и кинематография</a:t>
            </a:r>
            <a:endParaRPr lang="ru-RU" dirty="0">
              <a:solidFill>
                <a:srgbClr val="FF0000"/>
              </a:solidFill>
              <a:latin typeface="Times New Roman" pitchFamily="18" charset="0"/>
              <a:ea typeface="Times New Roman"/>
              <a:cs typeface="Times New Roman" pitchFamily="18" charset="0"/>
            </a:endParaRPr>
          </a:p>
        </p:txBody>
      </p:sp>
      <p:sp>
        <p:nvSpPr>
          <p:cNvPr id="4" name="Прямоугольник 3"/>
          <p:cNvSpPr/>
          <p:nvPr/>
        </p:nvSpPr>
        <p:spPr>
          <a:xfrm>
            <a:off x="1119427" y="3732397"/>
            <a:ext cx="4828166" cy="369332"/>
          </a:xfrm>
          <a:prstGeom prst="rect">
            <a:avLst/>
          </a:prstGeom>
        </p:spPr>
        <p:txBody>
          <a:bodyPr wrap="square">
            <a:spAutoFit/>
          </a:bodyPr>
          <a:lstStyle/>
          <a:p>
            <a:r>
              <a:rPr lang="ru-RU" b="1" dirty="0" smtClean="0">
                <a:solidFill>
                  <a:srgbClr val="FF0000"/>
                </a:solidFill>
                <a:latin typeface="Times New Roman" pitchFamily="18" charset="0"/>
                <a:cs typeface="Times New Roman" pitchFamily="18" charset="0"/>
              </a:rPr>
              <a:t>Социальная политика</a:t>
            </a:r>
            <a:endParaRPr lang="ru-RU" dirty="0">
              <a:solidFill>
                <a:srgbClr val="FF0000"/>
              </a:solidFill>
              <a:latin typeface="Times New Roman" pitchFamily="18" charset="0"/>
              <a:ea typeface="Times New Roman"/>
              <a:cs typeface="Times New Roman" pitchFamily="18" charset="0"/>
            </a:endParaRPr>
          </a:p>
        </p:txBody>
      </p:sp>
      <p:sp>
        <p:nvSpPr>
          <p:cNvPr id="8" name="Заголовок 1"/>
          <p:cNvSpPr>
            <a:spLocks noGrp="1"/>
          </p:cNvSpPr>
          <p:nvPr>
            <p:ph type="title"/>
          </p:nvPr>
        </p:nvSpPr>
        <p:spPr>
          <a:xfrm>
            <a:off x="539552" y="428958"/>
            <a:ext cx="7992888" cy="1271850"/>
          </a:xfrm>
        </p:spPr>
        <p:txBody>
          <a:bodyPr>
            <a:noAutofit/>
          </a:bodyPr>
          <a:lstStyle/>
          <a:p>
            <a:pPr algn="ctr"/>
            <a:r>
              <a:rPr lang="ru-RU" sz="2000" dirty="0">
                <a:solidFill>
                  <a:schemeClr val="accent3">
                    <a:lumMod val="75000"/>
                  </a:schemeClr>
                </a:solidFill>
                <a:latin typeface="Times New Roman" pitchFamily="18" charset="0"/>
                <a:cs typeface="Times New Roman" pitchFamily="18" charset="0"/>
              </a:rPr>
              <a:t>Расходы бюджета муниципального образования «Полевское сельское поселение» Октябрьского муниципального района ЕАО в </a:t>
            </a:r>
            <a:r>
              <a:rPr lang="ru-RU" sz="2000" dirty="0" smtClean="0">
                <a:solidFill>
                  <a:schemeClr val="accent3">
                    <a:lumMod val="75000"/>
                  </a:schemeClr>
                </a:solidFill>
                <a:latin typeface="Times New Roman" pitchFamily="18" charset="0"/>
                <a:cs typeface="Times New Roman" pitchFamily="18" charset="0"/>
              </a:rPr>
              <a:t>2024 </a:t>
            </a:r>
            <a:r>
              <a:rPr lang="ru-RU" sz="2000" dirty="0">
                <a:solidFill>
                  <a:schemeClr val="accent3">
                    <a:lumMod val="75000"/>
                  </a:schemeClr>
                </a:solidFill>
                <a:latin typeface="Times New Roman" pitchFamily="18" charset="0"/>
                <a:cs typeface="Times New Roman" pitchFamily="18" charset="0"/>
              </a:rPr>
              <a:t>году</a:t>
            </a:r>
            <a:r>
              <a:rPr lang="en-US" sz="2000" dirty="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и</a:t>
            </a:r>
            <a:r>
              <a:rPr lang="en-US" sz="2000" dirty="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на плановый период </a:t>
            </a:r>
            <a:r>
              <a:rPr lang="ru-RU" sz="2000" dirty="0" smtClean="0">
                <a:solidFill>
                  <a:schemeClr val="accent3">
                    <a:lumMod val="75000"/>
                  </a:schemeClr>
                </a:solidFill>
                <a:latin typeface="Times New Roman" pitchFamily="18" charset="0"/>
                <a:cs typeface="Times New Roman" pitchFamily="18" charset="0"/>
              </a:rPr>
              <a:t>2025-2026 годов </a:t>
            </a:r>
            <a:r>
              <a:rPr lang="ru-RU" sz="2000" dirty="0">
                <a:solidFill>
                  <a:schemeClr val="accent3">
                    <a:lumMod val="75000"/>
                  </a:schemeClr>
                </a:solidFill>
                <a:latin typeface="Times New Roman" pitchFamily="18" charset="0"/>
                <a:cs typeface="Times New Roman" pitchFamily="18" charset="0"/>
              </a:rPr>
              <a:t>в области мероприятий непрограммных направлений</a:t>
            </a:r>
            <a:r>
              <a:rPr lang="ru-RU" sz="1600" dirty="0">
                <a:solidFill>
                  <a:schemeClr val="accent3">
                    <a:lumMod val="75000"/>
                  </a:schemeClr>
                </a:solidFill>
                <a:latin typeface="Times New Roman" pitchFamily="18" charset="0"/>
                <a:cs typeface="Times New Roman" pitchFamily="18" charset="0"/>
              </a:rPr>
              <a:t/>
            </a:r>
            <a:br>
              <a:rPr lang="ru-RU" sz="1600"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4021008040"/>
              </p:ext>
            </p:extLst>
          </p:nvPr>
        </p:nvGraphicFramePr>
        <p:xfrm>
          <a:off x="539552" y="2276871"/>
          <a:ext cx="8280920" cy="1187879"/>
        </p:xfrm>
        <a:graphic>
          <a:graphicData uri="http://schemas.openxmlformats.org/drawingml/2006/table">
            <a:tbl>
              <a:tblPr firstRow="1" bandRow="1">
                <a:tableStyleId>{5C22544A-7EE6-4342-B048-85BDC9FD1C3A}</a:tableStyleId>
              </a:tblPr>
              <a:tblGrid>
                <a:gridCol w="1150374"/>
                <a:gridCol w="2810066"/>
                <a:gridCol w="1512168"/>
                <a:gridCol w="1440160"/>
                <a:gridCol w="1368152"/>
              </a:tblGrid>
              <a:tr h="450406">
                <a:tc>
                  <a:txBody>
                    <a:bodyPr/>
                    <a:lstStyle/>
                    <a:p>
                      <a:pPr algn="ctr" rtl="0" fontAlgn="ctr"/>
                      <a:r>
                        <a:rPr lang="ru-RU" sz="1800" b="1" i="0" u="none" strike="noStrike" dirty="0">
                          <a:solidFill>
                            <a:srgbClr val="000000"/>
                          </a:solidFill>
                          <a:effectLst/>
                          <a:latin typeface="Times New Roman"/>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2024 </a:t>
                      </a:r>
                      <a:r>
                        <a:rPr lang="ru-RU" sz="1800" b="1" i="0" u="none" strike="noStrike" dirty="0">
                          <a:solidFill>
                            <a:srgbClr val="000000"/>
                          </a:solidFill>
                          <a:effectLst/>
                          <a:latin typeface="Times New Roman"/>
                        </a:rPr>
                        <a:t>год  </a:t>
                      </a:r>
                      <a:endParaRPr lang="ru-RU" sz="1800" b="1" i="0" u="none" strike="noStrike" dirty="0" smtClean="0">
                        <a:solidFill>
                          <a:srgbClr val="000000"/>
                        </a:solidFill>
                        <a:effectLst/>
                        <a:latin typeface="Times New Roman"/>
                      </a:endParaRPr>
                    </a:p>
                    <a:p>
                      <a:pPr algn="ctr" rtl="0" fontAlgn="ctr"/>
                      <a:r>
                        <a:rPr lang="ru-RU" sz="1800" b="1" i="0" u="none" strike="noStrike" dirty="0" smtClean="0">
                          <a:solidFill>
                            <a:srgbClr val="000000"/>
                          </a:solidFill>
                          <a:effectLst/>
                          <a:latin typeface="Times New Roman"/>
                        </a:rPr>
                        <a:t> 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2025 год</a:t>
                      </a:r>
                    </a:p>
                    <a:p>
                      <a:pPr algn="ctr" rtl="0" fontAlgn="ct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2026 год </a:t>
                      </a:r>
                    </a:p>
                    <a:p>
                      <a:pPr algn="ctr" rtl="0" fontAlgn="ct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r>
              <a:tr h="333215">
                <a:tc>
                  <a:txBody>
                    <a:bodyPr/>
                    <a:lstStyle/>
                    <a:p>
                      <a:pPr algn="ctr" rtl="0" fontAlgn="ctr"/>
                      <a:r>
                        <a:rPr lang="ru-RU" sz="1800" b="0" i="0" u="none" strike="noStrike" dirty="0">
                          <a:solidFill>
                            <a:srgbClr val="000000"/>
                          </a:solidFill>
                          <a:effectLst/>
                          <a:latin typeface="Times New Roman"/>
                        </a:rPr>
                        <a:t>0801</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a:rPr>
                        <a:t>Культура</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7 281 082,65</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6 988 382,65</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6</a:t>
                      </a:r>
                      <a:r>
                        <a:rPr lang="ru-RU" sz="1800" b="0" i="0" u="none" strike="noStrike" baseline="0" dirty="0" smtClean="0">
                          <a:solidFill>
                            <a:srgbClr val="7030A0"/>
                          </a:solidFill>
                          <a:effectLst/>
                          <a:latin typeface="Arial"/>
                        </a:rPr>
                        <a:t> 989 302,65</a:t>
                      </a:r>
                      <a:endParaRPr lang="ru-RU" sz="1800" b="0" i="0" u="none" strike="noStrike" dirty="0">
                        <a:solidFill>
                          <a:srgbClr val="7030A0"/>
                        </a:solidFill>
                        <a:effectLst/>
                        <a:latin typeface="Arial"/>
                      </a:endParaRPr>
                    </a:p>
                  </a:txBody>
                  <a:tcPr marL="9525" marR="9525" marT="9525" marB="0" anchor="ctr">
                    <a:solidFill>
                      <a:schemeClr val="bg2"/>
                    </a:solidFill>
                  </a:tcPr>
                </a:tc>
              </a:tr>
              <a:tr h="296499">
                <a:tc>
                  <a:txBody>
                    <a:bodyPr/>
                    <a:lstStyle/>
                    <a:p>
                      <a:pPr algn="ctr" rtl="0" fontAlgn="ctr"/>
                      <a:r>
                        <a:rPr lang="ru-RU" sz="1800" b="1" i="0" u="none" strike="noStrike" dirty="0">
                          <a:solidFill>
                            <a:srgbClr val="000000"/>
                          </a:solidFill>
                          <a:effectLst/>
                          <a:latin typeface="Times New Roman"/>
                        </a:rPr>
                        <a:t>ИТОГО</a:t>
                      </a: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Arial"/>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Arial"/>
                        </a:rPr>
                        <a:t>7 281</a:t>
                      </a:r>
                      <a:r>
                        <a:rPr lang="ru-RU" sz="1800" b="1" i="0" u="none" strike="noStrike" baseline="0" dirty="0" smtClean="0">
                          <a:solidFill>
                            <a:srgbClr val="C00000"/>
                          </a:solidFill>
                          <a:effectLst/>
                          <a:latin typeface="Arial"/>
                        </a:rPr>
                        <a:t> 082,65</a:t>
                      </a:r>
                      <a:endParaRPr lang="ru-RU" sz="1800" b="1" i="0" u="none" strike="noStrike" dirty="0">
                        <a:solidFill>
                          <a:srgbClr val="C0000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Arial"/>
                        </a:rPr>
                        <a:t>6 988 382,65</a:t>
                      </a:r>
                      <a:endParaRPr lang="ru-RU" sz="1800" b="1" i="0" u="none" strike="noStrike" dirty="0">
                        <a:solidFill>
                          <a:srgbClr val="00B05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7030A0"/>
                          </a:solidFill>
                          <a:effectLst/>
                          <a:latin typeface="Arial"/>
                        </a:rPr>
                        <a:t>6 989 302,65</a:t>
                      </a:r>
                      <a:endParaRPr lang="ru-RU" sz="1800" b="1" i="0" u="none" strike="noStrike" dirty="0">
                        <a:solidFill>
                          <a:srgbClr val="7030A0"/>
                        </a:solidFill>
                        <a:effectLst/>
                        <a:latin typeface="Arial"/>
                      </a:endParaRPr>
                    </a:p>
                  </a:txBody>
                  <a:tcPr marL="9525" marR="9525" marT="9525" marB="0" anchor="ctr">
                    <a:solidFill>
                      <a:schemeClr val="accent6">
                        <a:lumMod val="40000"/>
                        <a:lumOff val="60000"/>
                      </a:schemeClr>
                    </a:solidFill>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xmlns="" val="3863490922"/>
              </p:ext>
            </p:extLst>
          </p:nvPr>
        </p:nvGraphicFramePr>
        <p:xfrm>
          <a:off x="395536" y="4365104"/>
          <a:ext cx="8496944" cy="1483360"/>
        </p:xfrm>
        <a:graphic>
          <a:graphicData uri="http://schemas.openxmlformats.org/drawingml/2006/table">
            <a:tbl>
              <a:tblPr firstRow="1" bandRow="1">
                <a:tableStyleId>{5C22544A-7EE6-4342-B048-85BDC9FD1C3A}</a:tableStyleId>
              </a:tblPr>
              <a:tblGrid>
                <a:gridCol w="1166762"/>
                <a:gridCol w="3153718"/>
                <a:gridCol w="1368152"/>
                <a:gridCol w="1296144"/>
                <a:gridCol w="1512168"/>
              </a:tblGrid>
              <a:tr h="741680">
                <a:tc>
                  <a:txBody>
                    <a:bodyPr/>
                    <a:lstStyle/>
                    <a:p>
                      <a:pPr algn="ctr" rtl="0" fontAlgn="ctr"/>
                      <a:r>
                        <a:rPr lang="ru-RU" sz="1800" b="1" i="0" u="none" strike="noStrike" dirty="0">
                          <a:solidFill>
                            <a:srgbClr val="000000"/>
                          </a:solidFill>
                          <a:effectLst/>
                          <a:latin typeface="Times New Roman"/>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2024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2025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2026 год </a:t>
                      </a:r>
                    </a:p>
                    <a:p>
                      <a:pPr algn="ctr" rtl="0" fontAlgn="ct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r>
              <a:tr h="370840">
                <a:tc>
                  <a:txBody>
                    <a:bodyPr/>
                    <a:lstStyle/>
                    <a:p>
                      <a:pPr algn="ctr" rtl="0" fontAlgn="ctr"/>
                      <a:r>
                        <a:rPr lang="ru-RU" sz="1800" b="0" i="0" u="none" strike="noStrike" dirty="0">
                          <a:solidFill>
                            <a:srgbClr val="000000"/>
                          </a:solidFill>
                          <a:effectLst/>
                          <a:latin typeface="Times New Roman"/>
                        </a:rPr>
                        <a:t>1001</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a:rPr>
                        <a:t>Пенсионное обеспечение</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234 700,00</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234 700,00</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234 700,00</a:t>
                      </a:r>
                      <a:endParaRPr lang="ru-RU" sz="1800" b="0" i="0" u="none" strike="noStrike" dirty="0">
                        <a:solidFill>
                          <a:srgbClr val="7030A0"/>
                        </a:solidFill>
                        <a:effectLst/>
                        <a:latin typeface="Arial"/>
                      </a:endParaRPr>
                    </a:p>
                  </a:txBody>
                  <a:tcPr marL="9525" marR="9525" marT="9525" marB="0" anchor="ctr">
                    <a:solidFill>
                      <a:schemeClr val="bg2"/>
                    </a:solidFill>
                  </a:tcPr>
                </a:tc>
              </a:tr>
              <a:tr h="370840">
                <a:tc>
                  <a:txBody>
                    <a:bodyPr/>
                    <a:lstStyle/>
                    <a:p>
                      <a:pPr algn="ctr" rtl="0" fontAlgn="ctr"/>
                      <a:r>
                        <a:rPr lang="ru-RU" sz="1800" b="1" i="0" u="none" strike="noStrike" dirty="0">
                          <a:solidFill>
                            <a:srgbClr val="000000"/>
                          </a:solidFill>
                          <a:effectLst/>
                          <a:latin typeface="Times New Roman"/>
                        </a:rPr>
                        <a:t>ИТОГО</a:t>
                      </a: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Arial"/>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Arial"/>
                        </a:rPr>
                        <a:t>234 700,00</a:t>
                      </a:r>
                      <a:endParaRPr lang="ru-RU" sz="1800" b="1" i="0" u="none" strike="noStrike" dirty="0">
                        <a:solidFill>
                          <a:srgbClr val="C0000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Arial"/>
                        </a:rPr>
                        <a:t>234 700,00</a:t>
                      </a:r>
                      <a:endParaRPr lang="ru-RU" sz="1800" b="1" i="0" u="none" strike="noStrike" dirty="0">
                        <a:solidFill>
                          <a:srgbClr val="00B05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7030A0"/>
                          </a:solidFill>
                          <a:effectLst/>
                          <a:latin typeface="Arial"/>
                        </a:rPr>
                        <a:t>234 700,00</a:t>
                      </a:r>
                      <a:endParaRPr lang="ru-RU" sz="1800" b="1" i="0" u="none" strike="noStrike" dirty="0">
                        <a:solidFill>
                          <a:srgbClr val="7030A0"/>
                        </a:solidFill>
                        <a:effectLst/>
                        <a:latin typeface="Arial"/>
                      </a:endParaRPr>
                    </a:p>
                  </a:txBody>
                  <a:tcPr marL="9525" marR="9525" marT="9525" marB="0" anchor="ctr">
                    <a:solidFill>
                      <a:schemeClr val="accent6">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55576" y="274638"/>
            <a:ext cx="8178112" cy="1282154"/>
          </a:xfrm>
        </p:spPr>
        <p:txBody>
          <a:bodyPr>
            <a:noAutofit/>
          </a:bodyPr>
          <a:lstStyle/>
          <a:p>
            <a:pPr algn="ctr"/>
            <a:r>
              <a:rPr lang="ru-RU" sz="2000" dirty="0">
                <a:solidFill>
                  <a:schemeClr val="accent3">
                    <a:lumMod val="75000"/>
                  </a:schemeClr>
                </a:solidFill>
                <a:latin typeface="Times New Roman" pitchFamily="18" charset="0"/>
                <a:cs typeface="Times New Roman" pitchFamily="18" charset="0"/>
              </a:rPr>
              <a:t>Расходы бюджета муниципального образования «Полевское сельское поселение» Октябрьского муниципального района ЕАО в </a:t>
            </a:r>
            <a:r>
              <a:rPr lang="ru-RU" sz="2000" dirty="0" smtClean="0">
                <a:solidFill>
                  <a:schemeClr val="accent3">
                    <a:lumMod val="75000"/>
                  </a:schemeClr>
                </a:solidFill>
                <a:latin typeface="Times New Roman" pitchFamily="18" charset="0"/>
                <a:cs typeface="Times New Roman" pitchFamily="18" charset="0"/>
              </a:rPr>
              <a:t>2024 году</a:t>
            </a:r>
            <a:r>
              <a:rPr lang="en-US" sz="2000" dirty="0" smtClean="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и</a:t>
            </a:r>
            <a:r>
              <a:rPr lang="en-US" sz="2000" dirty="0">
                <a:solidFill>
                  <a:schemeClr val="accent3">
                    <a:lumMod val="75000"/>
                  </a:schemeClr>
                </a:solidFill>
                <a:latin typeface="Times New Roman" pitchFamily="18" charset="0"/>
                <a:cs typeface="Times New Roman" pitchFamily="18" charset="0"/>
              </a:rPr>
              <a:t> </a:t>
            </a:r>
            <a:r>
              <a:rPr lang="ru-RU" sz="2000" dirty="0">
                <a:solidFill>
                  <a:schemeClr val="accent3">
                    <a:lumMod val="75000"/>
                  </a:schemeClr>
                </a:solidFill>
                <a:latin typeface="Times New Roman" pitchFamily="18" charset="0"/>
                <a:cs typeface="Times New Roman" pitchFamily="18" charset="0"/>
              </a:rPr>
              <a:t>на плановый период </a:t>
            </a:r>
            <a:r>
              <a:rPr lang="ru-RU" sz="2000" dirty="0" smtClean="0">
                <a:solidFill>
                  <a:schemeClr val="accent3">
                    <a:lumMod val="75000"/>
                  </a:schemeClr>
                </a:solidFill>
                <a:latin typeface="Times New Roman" pitchFamily="18" charset="0"/>
                <a:cs typeface="Times New Roman" pitchFamily="18" charset="0"/>
              </a:rPr>
              <a:t>2025-2026 годов </a:t>
            </a:r>
            <a:r>
              <a:rPr lang="ru-RU" sz="2000" dirty="0">
                <a:solidFill>
                  <a:schemeClr val="accent3">
                    <a:lumMod val="75000"/>
                  </a:schemeClr>
                </a:solidFill>
                <a:latin typeface="Times New Roman" pitchFamily="18" charset="0"/>
                <a:cs typeface="Times New Roman" pitchFamily="18" charset="0"/>
              </a:rPr>
              <a:t>в области мероприятий непрограммных направлений</a:t>
            </a: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a:solidFill>
                  <a:schemeClr val="accent3">
                    <a:lumMod val="75000"/>
                  </a:schemeClr>
                </a:solidFill>
                <a:latin typeface="Times New Roman" pitchFamily="18" charset="0"/>
                <a:cs typeface="Times New Roman" pitchFamily="18" charset="0"/>
              </a:rPr>
              <a:t/>
            </a:r>
            <a:br>
              <a:rPr lang="ru-RU" sz="1800" b="1" dirty="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endParaRPr lang="ru-RU" sz="1800" dirty="0">
              <a:solidFill>
                <a:schemeClr val="accent3">
                  <a:lumMod val="75000"/>
                </a:schemeClr>
              </a:solidFill>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xmlns="" val="2873833106"/>
              </p:ext>
            </p:extLst>
          </p:nvPr>
        </p:nvGraphicFramePr>
        <p:xfrm>
          <a:off x="467544" y="2199528"/>
          <a:ext cx="8424935" cy="1700810"/>
        </p:xfrm>
        <a:graphic>
          <a:graphicData uri="http://schemas.openxmlformats.org/drawingml/2006/table">
            <a:tbl>
              <a:tblPr firstRow="1" bandRow="1">
                <a:tableStyleId>{5C22544A-7EE6-4342-B048-85BDC9FD1C3A}</a:tableStyleId>
              </a:tblPr>
              <a:tblGrid>
                <a:gridCol w="1088528"/>
                <a:gridCol w="3880024"/>
                <a:gridCol w="1152128"/>
                <a:gridCol w="1080120"/>
                <a:gridCol w="1224135"/>
              </a:tblGrid>
              <a:tr h="720080">
                <a:tc>
                  <a:txBody>
                    <a:bodyPr/>
                    <a:lstStyle/>
                    <a:p>
                      <a:pPr algn="ctr" rtl="0" fontAlgn="ctr"/>
                      <a:r>
                        <a:rPr lang="ru-RU" sz="1800" b="1" i="0" u="none" strike="noStrike" dirty="0">
                          <a:solidFill>
                            <a:srgbClr val="000000"/>
                          </a:solidFill>
                          <a:effectLst/>
                          <a:latin typeface="Times New Roman"/>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2024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2025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2026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r>
              <a:tr h="497093">
                <a:tc>
                  <a:txBody>
                    <a:bodyPr/>
                    <a:lstStyle/>
                    <a:p>
                      <a:pPr algn="ctr" rtl="0" fontAlgn="ctr"/>
                      <a:r>
                        <a:rPr lang="ru-RU" sz="1800" b="0" i="0" u="none" strike="noStrike" dirty="0">
                          <a:solidFill>
                            <a:srgbClr val="000000"/>
                          </a:solidFill>
                          <a:effectLst/>
                          <a:latin typeface="Times New Roman"/>
                        </a:rPr>
                        <a:t>1105</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a:rPr>
                        <a:t>Другие вопросы в области физической культуры и спорта</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50 000,00</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10</a:t>
                      </a:r>
                      <a:r>
                        <a:rPr lang="ru-RU" sz="1800" b="0" i="0" u="none" strike="noStrike" baseline="0" dirty="0" smtClean="0">
                          <a:solidFill>
                            <a:srgbClr val="00B050"/>
                          </a:solidFill>
                          <a:effectLst/>
                          <a:latin typeface="Arial"/>
                        </a:rPr>
                        <a:t> 0</a:t>
                      </a:r>
                      <a:r>
                        <a:rPr lang="ru-RU" sz="1800" b="0" i="0" u="none" strike="noStrike" dirty="0" smtClean="0">
                          <a:solidFill>
                            <a:srgbClr val="00B050"/>
                          </a:solidFill>
                          <a:effectLst/>
                          <a:latin typeface="Arial"/>
                        </a:rPr>
                        <a:t>00,00</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10 000,00</a:t>
                      </a:r>
                      <a:endParaRPr lang="ru-RU" sz="1800" b="0" i="0" u="none" strike="noStrike" dirty="0">
                        <a:solidFill>
                          <a:srgbClr val="7030A0"/>
                        </a:solidFill>
                        <a:effectLst/>
                        <a:latin typeface="Arial"/>
                      </a:endParaRPr>
                    </a:p>
                  </a:txBody>
                  <a:tcPr marL="9525" marR="9525" marT="9525" marB="0" anchor="ctr">
                    <a:solidFill>
                      <a:schemeClr val="bg2"/>
                    </a:solidFill>
                  </a:tcPr>
                </a:tc>
              </a:tr>
              <a:tr h="422565">
                <a:tc>
                  <a:txBody>
                    <a:bodyPr/>
                    <a:lstStyle/>
                    <a:p>
                      <a:pPr algn="ctr" rtl="0" fontAlgn="ctr"/>
                      <a:r>
                        <a:rPr lang="ru-RU" sz="1800" b="1" i="0" u="none" strike="noStrike" dirty="0">
                          <a:solidFill>
                            <a:srgbClr val="000000"/>
                          </a:solidFill>
                          <a:effectLst/>
                          <a:latin typeface="Times New Roman"/>
                        </a:rPr>
                        <a:t>ИТОГО</a:t>
                      </a: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Arial"/>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Arial"/>
                        </a:rPr>
                        <a:t>50 000,00</a:t>
                      </a:r>
                      <a:endParaRPr lang="ru-RU" sz="1800" b="1" i="0" u="none" strike="noStrike" dirty="0">
                        <a:solidFill>
                          <a:srgbClr val="C0000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Arial"/>
                        </a:rPr>
                        <a:t>10 000,00</a:t>
                      </a:r>
                      <a:endParaRPr lang="ru-RU" sz="1800" b="1" i="0" u="none" strike="noStrike" dirty="0">
                        <a:solidFill>
                          <a:srgbClr val="00B05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7030A0"/>
                          </a:solidFill>
                          <a:effectLst/>
                          <a:latin typeface="Arial"/>
                        </a:rPr>
                        <a:t>10 000,00</a:t>
                      </a:r>
                      <a:endParaRPr lang="ru-RU" sz="1800" b="1" i="0" u="none" strike="noStrike" dirty="0">
                        <a:solidFill>
                          <a:srgbClr val="7030A0"/>
                        </a:solidFill>
                        <a:effectLst/>
                        <a:latin typeface="Arial"/>
                      </a:endParaRPr>
                    </a:p>
                  </a:txBody>
                  <a:tcPr marL="9525" marR="9525" marT="9525" marB="0" anchor="ctr">
                    <a:solidFill>
                      <a:schemeClr val="accent6">
                        <a:lumMod val="40000"/>
                        <a:lumOff val="60000"/>
                      </a:schemeClr>
                    </a:solidFill>
                  </a:tcPr>
                </a:tc>
              </a:tr>
            </a:tbl>
          </a:graphicData>
        </a:graphic>
      </p:graphicFrame>
      <p:sp>
        <p:nvSpPr>
          <p:cNvPr id="5" name="Прямоугольник 4"/>
          <p:cNvSpPr/>
          <p:nvPr/>
        </p:nvSpPr>
        <p:spPr>
          <a:xfrm>
            <a:off x="1119427" y="1628800"/>
            <a:ext cx="4828166" cy="369332"/>
          </a:xfrm>
          <a:prstGeom prst="rect">
            <a:avLst/>
          </a:prstGeom>
        </p:spPr>
        <p:txBody>
          <a:bodyPr wrap="square">
            <a:spAutoFit/>
          </a:bodyPr>
          <a:lstStyle/>
          <a:p>
            <a:r>
              <a:rPr lang="ru-RU" b="1" dirty="0" smtClean="0">
                <a:solidFill>
                  <a:srgbClr val="FF0000"/>
                </a:solidFill>
                <a:latin typeface="Times New Roman" pitchFamily="18" charset="0"/>
                <a:cs typeface="Times New Roman" pitchFamily="18" charset="0"/>
              </a:rPr>
              <a:t>Физическая культура и спорт</a:t>
            </a:r>
            <a:endParaRPr lang="ru-RU" dirty="0">
              <a:solidFill>
                <a:srgbClr val="FF0000"/>
              </a:solidFill>
              <a:latin typeface="Times New Roman" pitchFamily="18" charset="0"/>
              <a:ea typeface="Times New Roman"/>
              <a:cs typeface="Times New Roman" pitchFamily="18" charset="0"/>
            </a:endParaRPr>
          </a:p>
        </p:txBody>
      </p:sp>
      <p:sp>
        <p:nvSpPr>
          <p:cNvPr id="8" name="Прямоугольник 7"/>
          <p:cNvSpPr/>
          <p:nvPr/>
        </p:nvSpPr>
        <p:spPr>
          <a:xfrm>
            <a:off x="1115616" y="4005064"/>
            <a:ext cx="7701045" cy="369332"/>
          </a:xfrm>
          <a:prstGeom prst="rect">
            <a:avLst/>
          </a:prstGeom>
        </p:spPr>
        <p:txBody>
          <a:bodyPr wrap="square">
            <a:spAutoFit/>
          </a:bodyPr>
          <a:lstStyle/>
          <a:p>
            <a:r>
              <a:rPr lang="ru-RU" b="1" dirty="0" smtClean="0">
                <a:solidFill>
                  <a:srgbClr val="FF0000"/>
                </a:solidFill>
                <a:latin typeface="Times New Roman" pitchFamily="18" charset="0"/>
                <a:cs typeface="Times New Roman" pitchFamily="18" charset="0"/>
              </a:rPr>
              <a:t>Межбюджетные трансферты общего характера </a:t>
            </a:r>
            <a:endParaRPr lang="ru-RU" dirty="0">
              <a:solidFill>
                <a:srgbClr val="FF0000"/>
              </a:solidFill>
              <a:latin typeface="Times New Roman" pitchFamily="18" charset="0"/>
              <a:ea typeface="Times New Roman"/>
              <a:cs typeface="Times New Roman"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3981312096"/>
              </p:ext>
            </p:extLst>
          </p:nvPr>
        </p:nvGraphicFramePr>
        <p:xfrm>
          <a:off x="395536" y="4581128"/>
          <a:ext cx="8424935" cy="1670685"/>
        </p:xfrm>
        <a:graphic>
          <a:graphicData uri="http://schemas.openxmlformats.org/drawingml/2006/table">
            <a:tbl>
              <a:tblPr firstRow="1" bandRow="1">
                <a:tableStyleId>{5C22544A-7EE6-4342-B048-85BDC9FD1C3A}</a:tableStyleId>
              </a:tblPr>
              <a:tblGrid>
                <a:gridCol w="1088528"/>
                <a:gridCol w="3552326"/>
                <a:gridCol w="1285160"/>
                <a:gridCol w="1213762"/>
                <a:gridCol w="1285159"/>
              </a:tblGrid>
              <a:tr h="741680">
                <a:tc>
                  <a:txBody>
                    <a:bodyPr/>
                    <a:lstStyle/>
                    <a:p>
                      <a:pPr algn="ctr" rtl="0" fontAlgn="ctr"/>
                      <a:r>
                        <a:rPr lang="ru-RU" sz="1800" b="1" i="0" u="none" strike="noStrike" dirty="0">
                          <a:solidFill>
                            <a:srgbClr val="000000"/>
                          </a:solidFill>
                          <a:effectLst/>
                          <a:latin typeface="Times New Roman"/>
                        </a:rPr>
                        <a:t>Раздел подраздел</a:t>
                      </a:r>
                    </a:p>
                  </a:txBody>
                  <a:tcPr marL="9525" marR="9525" marT="9525" marB="0" anchor="ctr"/>
                </a:tc>
                <a:tc>
                  <a:txBody>
                    <a:bodyPr/>
                    <a:lstStyle/>
                    <a:p>
                      <a:pPr algn="ctr" rtl="0" fontAlgn="ctr"/>
                      <a:r>
                        <a:rPr lang="ru-RU" sz="1800" b="1" i="0" u="none" strike="noStrike" dirty="0">
                          <a:solidFill>
                            <a:srgbClr val="000000"/>
                          </a:solidFill>
                          <a:effectLst/>
                          <a:latin typeface="Times New Roman"/>
                        </a:rPr>
                        <a:t>Наименование</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2024 год  руб</a:t>
                      </a:r>
                      <a:r>
                        <a:rPr lang="ru-RU" sz="1800" b="1" i="0" u="none" strike="noStrike" dirty="0">
                          <a:solidFill>
                            <a:srgbClr val="000000"/>
                          </a:solidFill>
                          <a:effectLst/>
                          <a:latin typeface="Times New Roman"/>
                        </a:rPr>
                        <a:t>.</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2025 </a:t>
                      </a:r>
                      <a:r>
                        <a:rPr lang="ru-RU" sz="1800" b="1" i="0" u="none" strike="noStrike" dirty="0">
                          <a:solidFill>
                            <a:srgbClr val="000000"/>
                          </a:solidFill>
                          <a:effectLst/>
                          <a:latin typeface="Times New Roman"/>
                        </a:rPr>
                        <a:t>год </a:t>
                      </a: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c>
                  <a:txBody>
                    <a:bodyPr/>
                    <a:lstStyle/>
                    <a:p>
                      <a:pPr algn="ctr" rtl="0" fontAlgn="ctr"/>
                      <a:r>
                        <a:rPr lang="ru-RU" sz="1800" b="1" i="0" u="none" strike="noStrike" dirty="0" smtClean="0">
                          <a:solidFill>
                            <a:srgbClr val="000000"/>
                          </a:solidFill>
                          <a:effectLst/>
                          <a:latin typeface="Times New Roman"/>
                        </a:rPr>
                        <a:t>2026</a:t>
                      </a:r>
                      <a:r>
                        <a:rPr lang="ru-RU" sz="1800" b="1" i="0" u="none" strike="noStrike" baseline="0" dirty="0" smtClean="0">
                          <a:solidFill>
                            <a:srgbClr val="000000"/>
                          </a:solidFill>
                          <a:effectLst/>
                          <a:latin typeface="Times New Roman"/>
                        </a:rPr>
                        <a:t> </a:t>
                      </a:r>
                      <a:r>
                        <a:rPr lang="ru-RU" sz="1800" b="1" i="0" u="none" strike="noStrike" dirty="0" smtClean="0">
                          <a:solidFill>
                            <a:srgbClr val="000000"/>
                          </a:solidFill>
                          <a:effectLst/>
                          <a:latin typeface="Times New Roman"/>
                        </a:rPr>
                        <a:t>год руб</a:t>
                      </a:r>
                      <a:r>
                        <a:rPr lang="ru-RU" sz="1800" b="1" i="0" u="none" strike="noStrike" dirty="0">
                          <a:solidFill>
                            <a:srgbClr val="000000"/>
                          </a:solidFill>
                          <a:effectLst/>
                          <a:latin typeface="Times New Roman"/>
                        </a:rPr>
                        <a:t>.</a:t>
                      </a:r>
                    </a:p>
                  </a:txBody>
                  <a:tcPr marL="9525" marR="9525" marT="9525" marB="0" anchor="ctr"/>
                </a:tc>
              </a:tr>
              <a:tr h="370840">
                <a:tc>
                  <a:txBody>
                    <a:bodyPr/>
                    <a:lstStyle/>
                    <a:p>
                      <a:pPr algn="ctr" rtl="0" fontAlgn="ctr"/>
                      <a:r>
                        <a:rPr lang="ru-RU" sz="1800" b="0" i="0" u="none" strike="noStrike" dirty="0">
                          <a:solidFill>
                            <a:srgbClr val="000000"/>
                          </a:solidFill>
                          <a:effectLst/>
                          <a:latin typeface="Times New Roman"/>
                        </a:rPr>
                        <a:t>1403</a:t>
                      </a:r>
                    </a:p>
                  </a:txBody>
                  <a:tcPr marL="9525" marR="9525" marT="9525" marB="0" anchor="ctr">
                    <a:solidFill>
                      <a:schemeClr val="bg2"/>
                    </a:solidFill>
                  </a:tcPr>
                </a:tc>
                <a:tc>
                  <a:txBody>
                    <a:bodyPr/>
                    <a:lstStyle/>
                    <a:p>
                      <a:pPr algn="l" rtl="0" fontAlgn="ctr"/>
                      <a:r>
                        <a:rPr lang="ru-RU" sz="1800" b="0" i="0" u="none" strike="noStrike" dirty="0">
                          <a:solidFill>
                            <a:srgbClr val="000000"/>
                          </a:solidFill>
                          <a:effectLst/>
                          <a:latin typeface="Times New Roman"/>
                        </a:rPr>
                        <a:t>Прочие межбюджетные трансферты общего характера</a:t>
                      </a:r>
                    </a:p>
                  </a:txBody>
                  <a:tcPr marL="9525" marR="9525" marT="9525" marB="0" anchor="ctr">
                    <a:solidFill>
                      <a:schemeClr val="bg2"/>
                    </a:solidFill>
                  </a:tcPr>
                </a:tc>
                <a:tc>
                  <a:txBody>
                    <a:bodyPr/>
                    <a:lstStyle/>
                    <a:p>
                      <a:pPr algn="ctr" fontAlgn="ctr"/>
                      <a:r>
                        <a:rPr lang="ru-RU" sz="1800" b="0" i="0" u="none" strike="noStrike" dirty="0" smtClean="0">
                          <a:solidFill>
                            <a:srgbClr val="C00000"/>
                          </a:solidFill>
                          <a:effectLst/>
                          <a:latin typeface="Arial"/>
                        </a:rPr>
                        <a:t>127 437,35</a:t>
                      </a:r>
                      <a:endParaRPr lang="ru-RU" sz="1800" b="0" i="0" u="none" strike="noStrike" dirty="0">
                        <a:solidFill>
                          <a:srgbClr val="C0000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00B050"/>
                          </a:solidFill>
                          <a:effectLst/>
                          <a:latin typeface="Arial"/>
                        </a:rPr>
                        <a:t>127 437,35</a:t>
                      </a:r>
                      <a:endParaRPr lang="ru-RU" sz="1800" b="0" i="0" u="none" strike="noStrike" dirty="0">
                        <a:solidFill>
                          <a:srgbClr val="00B050"/>
                        </a:solidFill>
                        <a:effectLst/>
                        <a:latin typeface="Arial"/>
                      </a:endParaRPr>
                    </a:p>
                  </a:txBody>
                  <a:tcPr marL="9525" marR="9525" marT="9525" marB="0" anchor="ctr">
                    <a:solidFill>
                      <a:schemeClr val="bg2"/>
                    </a:solidFill>
                  </a:tcPr>
                </a:tc>
                <a:tc>
                  <a:txBody>
                    <a:bodyPr/>
                    <a:lstStyle/>
                    <a:p>
                      <a:pPr algn="ctr" fontAlgn="ctr"/>
                      <a:r>
                        <a:rPr lang="ru-RU" sz="1800" b="0" i="0" u="none" strike="noStrike" dirty="0" smtClean="0">
                          <a:solidFill>
                            <a:srgbClr val="7030A0"/>
                          </a:solidFill>
                          <a:effectLst/>
                          <a:latin typeface="Arial"/>
                        </a:rPr>
                        <a:t>127 437,35</a:t>
                      </a:r>
                      <a:endParaRPr lang="ru-RU" sz="1800" b="0" i="0" u="none" strike="noStrike" dirty="0">
                        <a:solidFill>
                          <a:srgbClr val="7030A0"/>
                        </a:solidFill>
                        <a:effectLst/>
                        <a:latin typeface="Arial"/>
                      </a:endParaRPr>
                    </a:p>
                  </a:txBody>
                  <a:tcPr marL="9525" marR="9525" marT="9525" marB="0" anchor="ctr">
                    <a:solidFill>
                      <a:schemeClr val="bg2"/>
                    </a:solidFill>
                  </a:tcPr>
                </a:tc>
              </a:tr>
              <a:tr h="370840">
                <a:tc>
                  <a:txBody>
                    <a:bodyPr/>
                    <a:lstStyle/>
                    <a:p>
                      <a:pPr algn="ctr" rtl="0" fontAlgn="ctr"/>
                      <a:r>
                        <a:rPr lang="ru-RU" sz="1800" b="1" i="0" u="none" strike="noStrike" dirty="0">
                          <a:solidFill>
                            <a:srgbClr val="000000"/>
                          </a:solidFill>
                          <a:effectLst/>
                          <a:latin typeface="Times New Roman"/>
                        </a:rPr>
                        <a:t>ИТОГО</a:t>
                      </a:r>
                    </a:p>
                  </a:txBody>
                  <a:tcPr marL="9525" marR="9525" marT="9525" marB="0" anchor="ctr">
                    <a:solidFill>
                      <a:schemeClr val="accent6">
                        <a:lumMod val="40000"/>
                        <a:lumOff val="60000"/>
                      </a:schemeClr>
                    </a:solidFill>
                  </a:tcPr>
                </a:tc>
                <a:tc>
                  <a:txBody>
                    <a:bodyPr/>
                    <a:lstStyle/>
                    <a:p>
                      <a:pPr algn="l" fontAlgn="t"/>
                      <a:r>
                        <a:rPr lang="ru-RU" sz="1800" b="1" i="0" u="none" strike="noStrike" dirty="0">
                          <a:solidFill>
                            <a:srgbClr val="000000"/>
                          </a:solidFill>
                          <a:effectLst/>
                          <a:latin typeface="Arial"/>
                        </a:rPr>
                        <a:t> </a:t>
                      </a:r>
                    </a:p>
                  </a:txBody>
                  <a:tcPr marL="9525" marR="9525" marT="9525" marB="0">
                    <a:solidFill>
                      <a:schemeClr val="accent6">
                        <a:lumMod val="40000"/>
                        <a:lumOff val="60000"/>
                      </a:schemeClr>
                    </a:solidFill>
                  </a:tcPr>
                </a:tc>
                <a:tc>
                  <a:txBody>
                    <a:bodyPr/>
                    <a:lstStyle/>
                    <a:p>
                      <a:pPr algn="ctr" fontAlgn="ctr"/>
                      <a:r>
                        <a:rPr lang="ru-RU" sz="1800" b="1" i="0" u="none" strike="noStrike" dirty="0" smtClean="0">
                          <a:solidFill>
                            <a:srgbClr val="C00000"/>
                          </a:solidFill>
                          <a:effectLst/>
                          <a:latin typeface="Arial"/>
                        </a:rPr>
                        <a:t>127 437,35</a:t>
                      </a:r>
                      <a:endParaRPr lang="ru-RU" sz="1800" b="1" i="0" u="none" strike="noStrike" dirty="0">
                        <a:solidFill>
                          <a:srgbClr val="C0000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00B050"/>
                          </a:solidFill>
                          <a:effectLst/>
                          <a:latin typeface="Arial"/>
                        </a:rPr>
                        <a:t>127 437,35</a:t>
                      </a:r>
                      <a:endParaRPr lang="ru-RU" sz="1800" b="1" i="0" u="none" strike="noStrike" dirty="0">
                        <a:solidFill>
                          <a:srgbClr val="00B050"/>
                        </a:solidFill>
                        <a:effectLst/>
                        <a:latin typeface="Arial"/>
                      </a:endParaRPr>
                    </a:p>
                  </a:txBody>
                  <a:tcPr marL="9525" marR="9525" marT="9525" marB="0" anchor="ctr">
                    <a:solidFill>
                      <a:schemeClr val="accent6">
                        <a:lumMod val="40000"/>
                        <a:lumOff val="60000"/>
                      </a:schemeClr>
                    </a:solidFill>
                  </a:tcPr>
                </a:tc>
                <a:tc>
                  <a:txBody>
                    <a:bodyPr/>
                    <a:lstStyle/>
                    <a:p>
                      <a:pPr algn="ctr" fontAlgn="ctr"/>
                      <a:r>
                        <a:rPr lang="ru-RU" sz="1800" b="1" i="0" u="none" strike="noStrike" dirty="0" smtClean="0">
                          <a:solidFill>
                            <a:srgbClr val="7030A0"/>
                          </a:solidFill>
                          <a:effectLst/>
                          <a:latin typeface="Arial"/>
                        </a:rPr>
                        <a:t>127 437,35</a:t>
                      </a:r>
                      <a:endParaRPr lang="ru-RU" sz="1800" b="1" i="0" u="none" strike="noStrike" dirty="0">
                        <a:solidFill>
                          <a:srgbClr val="7030A0"/>
                        </a:solidFill>
                        <a:effectLst/>
                        <a:latin typeface="Arial"/>
                      </a:endParaRP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xmlns="" val="1181048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704856" cy="1152128"/>
          </a:xfrm>
        </p:spPr>
        <p:txBody>
          <a:bodyPr/>
          <a:lstStyle/>
          <a:p>
            <a:pPr algn="ctr"/>
            <a:r>
              <a:rPr lang="ru-RU" sz="1800" dirty="0">
                <a:solidFill>
                  <a:schemeClr val="tx1"/>
                </a:solidFill>
                <a:effectLst/>
                <a:latin typeface="Times New Roman" pitchFamily="18" charset="0"/>
                <a:cs typeface="Times New Roman" pitchFamily="18" charset="0"/>
              </a:rPr>
              <a:t>ПОЯСНИТЕЛЬНАЯ ЗАПИСКА</a:t>
            </a:r>
            <a:br>
              <a:rPr lang="ru-RU" sz="1800" dirty="0">
                <a:solidFill>
                  <a:schemeClr val="tx1"/>
                </a:solidFill>
                <a:effectLst/>
                <a:latin typeface="Times New Roman" pitchFamily="18" charset="0"/>
                <a:cs typeface="Times New Roman" pitchFamily="18" charset="0"/>
              </a:rPr>
            </a:br>
            <a:r>
              <a:rPr lang="ru-RU" sz="1800">
                <a:solidFill>
                  <a:schemeClr val="tx1"/>
                </a:solidFill>
                <a:effectLst/>
                <a:latin typeface="Times New Roman" pitchFamily="18" charset="0"/>
                <a:cs typeface="Times New Roman" pitchFamily="18" charset="0"/>
              </a:rPr>
              <a:t>к </a:t>
            </a:r>
            <a:r>
              <a:rPr lang="ru-RU" sz="1800" smtClean="0">
                <a:solidFill>
                  <a:schemeClr val="tx1"/>
                </a:solidFill>
                <a:effectLst/>
                <a:latin typeface="Times New Roman" pitchFamily="18" charset="0"/>
                <a:cs typeface="Times New Roman" pitchFamily="18" charset="0"/>
              </a:rPr>
              <a:t>бюджету муниципального </a:t>
            </a:r>
            <a:r>
              <a:rPr lang="ru-RU" sz="1800" dirty="0">
                <a:solidFill>
                  <a:schemeClr val="tx1"/>
                </a:solidFill>
                <a:effectLst/>
                <a:latin typeface="Times New Roman" pitchFamily="18" charset="0"/>
                <a:cs typeface="Times New Roman" pitchFamily="18" charset="0"/>
              </a:rPr>
              <a:t>образования</a:t>
            </a:r>
            <a:br>
              <a:rPr lang="ru-RU" sz="1800" dirty="0">
                <a:solidFill>
                  <a:schemeClr val="tx1"/>
                </a:solidFill>
                <a:effectLst/>
                <a:latin typeface="Times New Roman" pitchFamily="18" charset="0"/>
                <a:cs typeface="Times New Roman" pitchFamily="18" charset="0"/>
              </a:rPr>
            </a:br>
            <a:r>
              <a:rPr lang="ru-RU" sz="1800" dirty="0">
                <a:solidFill>
                  <a:schemeClr val="tx1"/>
                </a:solidFill>
                <a:effectLst/>
                <a:latin typeface="Times New Roman" pitchFamily="18" charset="0"/>
                <a:cs typeface="Times New Roman" pitchFamily="18" charset="0"/>
              </a:rPr>
              <a:t>«Полевское сельское поселение» Октябрьского муниципального района ЕАО на </a:t>
            </a:r>
            <a:r>
              <a:rPr lang="ru-RU" sz="1800" dirty="0" smtClean="0">
                <a:solidFill>
                  <a:schemeClr val="tx1"/>
                </a:solidFill>
                <a:effectLst/>
                <a:latin typeface="Times New Roman" pitchFamily="18" charset="0"/>
                <a:cs typeface="Times New Roman" pitchFamily="18" charset="0"/>
              </a:rPr>
              <a:t>2024 </a:t>
            </a:r>
            <a:r>
              <a:rPr lang="ru-RU" sz="1800" dirty="0">
                <a:solidFill>
                  <a:schemeClr val="tx1"/>
                </a:solidFill>
                <a:effectLst/>
                <a:latin typeface="Times New Roman" pitchFamily="18" charset="0"/>
                <a:cs typeface="Times New Roman" pitchFamily="18" charset="0"/>
              </a:rPr>
              <a:t>год и плановый период на </a:t>
            </a:r>
            <a:r>
              <a:rPr lang="ru-RU" sz="1800" dirty="0" smtClean="0">
                <a:solidFill>
                  <a:schemeClr val="tx1"/>
                </a:solidFill>
                <a:effectLst/>
                <a:latin typeface="Times New Roman" pitchFamily="18" charset="0"/>
                <a:cs typeface="Times New Roman" pitchFamily="18" charset="0"/>
              </a:rPr>
              <a:t>2025-2026 годов</a:t>
            </a:r>
            <a:endParaRPr lang="ru-RU" sz="1800" dirty="0">
              <a:solidFill>
                <a:schemeClr val="tx1"/>
              </a:solidFill>
              <a:latin typeface="Times New Roman" pitchFamily="18" charset="0"/>
              <a:cs typeface="Times New Roman" pitchFamily="18" charset="0"/>
            </a:endParaRPr>
          </a:p>
        </p:txBody>
      </p:sp>
      <p:sp>
        <p:nvSpPr>
          <p:cNvPr id="3" name="Объект 2"/>
          <p:cNvSpPr>
            <a:spLocks noGrp="1"/>
          </p:cNvSpPr>
          <p:nvPr>
            <p:ph sz="quarter" idx="13"/>
          </p:nvPr>
        </p:nvSpPr>
        <p:spPr>
          <a:xfrm>
            <a:off x="1187624" y="1484784"/>
            <a:ext cx="7344816" cy="4968552"/>
          </a:xfrm>
        </p:spPr>
        <p:txBody>
          <a:bodyPr>
            <a:normAutofit fontScale="92500"/>
          </a:bodyPr>
          <a:lstStyle/>
          <a:p>
            <a:pPr marL="45720" indent="0" algn="just">
              <a:buNone/>
            </a:pPr>
            <a:r>
              <a:rPr lang="ru-RU" dirty="0"/>
              <a:t>	</a:t>
            </a:r>
            <a:r>
              <a:rPr lang="ru-RU" dirty="0">
                <a:solidFill>
                  <a:schemeClr val="tx1"/>
                </a:solidFill>
                <a:latin typeface="Times New Roman" pitchFamily="18" charset="0"/>
                <a:cs typeface="Times New Roman" pitchFamily="18" charset="0"/>
              </a:rPr>
              <a:t>Проект бюджета муниципального образования «Полевское сельское поселение» на </a:t>
            </a:r>
            <a:r>
              <a:rPr lang="ru-RU" dirty="0" smtClean="0">
                <a:solidFill>
                  <a:schemeClr val="tx1"/>
                </a:solidFill>
                <a:latin typeface="Times New Roman" pitchFamily="18" charset="0"/>
                <a:cs typeface="Times New Roman" pitchFamily="18" charset="0"/>
              </a:rPr>
              <a:t>2024 </a:t>
            </a:r>
            <a:r>
              <a:rPr lang="ru-RU" dirty="0">
                <a:solidFill>
                  <a:schemeClr val="tx1"/>
                </a:solidFill>
                <a:latin typeface="Times New Roman" pitchFamily="18" charset="0"/>
                <a:cs typeface="Times New Roman" pitchFamily="18" charset="0"/>
              </a:rPr>
              <a:t>год и плановый период на </a:t>
            </a:r>
            <a:r>
              <a:rPr lang="ru-RU" dirty="0" smtClean="0">
                <a:solidFill>
                  <a:schemeClr val="tx1"/>
                </a:solidFill>
                <a:latin typeface="Times New Roman" pitchFamily="18" charset="0"/>
                <a:cs typeface="Times New Roman" pitchFamily="18" charset="0"/>
              </a:rPr>
              <a:t>2025-2026  </a:t>
            </a:r>
            <a:r>
              <a:rPr lang="ru-RU" dirty="0">
                <a:solidFill>
                  <a:schemeClr val="tx1"/>
                </a:solidFill>
                <a:latin typeface="Times New Roman" pitchFamily="18" charset="0"/>
                <a:cs typeface="Times New Roman" pitchFamily="18" charset="0"/>
              </a:rPr>
              <a:t>годов подготовлен в соответствии с требованиями Бюджетного кодекса РФ, Федерального закона от </a:t>
            </a:r>
            <a:r>
              <a:rPr lang="ru-RU" dirty="0" smtClean="0">
                <a:solidFill>
                  <a:schemeClr val="tx1"/>
                </a:solidFill>
                <a:latin typeface="Times New Roman" pitchFamily="18" charset="0"/>
                <a:cs typeface="Times New Roman" pitchFamily="18" charset="0"/>
              </a:rPr>
              <a:t>06.10.2003 г. № 131-ФЗ </a:t>
            </a:r>
            <a:r>
              <a:rPr lang="ru-RU" dirty="0">
                <a:solidFill>
                  <a:schemeClr val="tx1"/>
                </a:solidFill>
                <a:latin typeface="Times New Roman" pitchFamily="18" charset="0"/>
                <a:cs typeface="Times New Roman" pitchFamily="18" charset="0"/>
              </a:rPr>
              <a:t>«Об общих принципах организации местного самоуправления в Российской Федерации», областного закона от </a:t>
            </a:r>
            <a:r>
              <a:rPr lang="ru-RU" dirty="0" smtClean="0">
                <a:solidFill>
                  <a:schemeClr val="tx1"/>
                </a:solidFill>
                <a:latin typeface="Times New Roman" pitchFamily="18" charset="0"/>
                <a:cs typeface="Times New Roman" pitchFamily="18" charset="0"/>
              </a:rPr>
              <a:t>30.09.2005 </a:t>
            </a:r>
            <a:r>
              <a:rPr lang="ru-RU" dirty="0">
                <a:solidFill>
                  <a:schemeClr val="tx1"/>
                </a:solidFill>
                <a:latin typeface="Times New Roman" pitchFamily="18" charset="0"/>
                <a:cs typeface="Times New Roman" pitchFamily="18" charset="0"/>
              </a:rPr>
              <a:t>№ 546-ОЗ «О межбюджетных отношениях в ЕАО</a:t>
            </a:r>
            <a:r>
              <a:rPr lang="ru-RU" dirty="0" smtClean="0">
                <a:solidFill>
                  <a:schemeClr val="tx1"/>
                </a:solidFill>
                <a:latin typeface="Times New Roman" pitchFamily="18" charset="0"/>
                <a:cs typeface="Times New Roman" pitchFamily="18" charset="0"/>
              </a:rPr>
              <a:t>».</a:t>
            </a:r>
          </a:p>
          <a:p>
            <a:pPr marL="45720" indent="0" algn="just">
              <a:buNone/>
            </a:pPr>
            <a:r>
              <a:rPr lang="ru-RU" dirty="0" smtClean="0">
                <a:solidFill>
                  <a:schemeClr val="tx1"/>
                </a:solidFill>
                <a:latin typeface="Times New Roman" pitchFamily="18" charset="0"/>
                <a:cs typeface="Times New Roman" pitchFamily="18" charset="0"/>
              </a:rPr>
              <a:t>	При </a:t>
            </a:r>
            <a:r>
              <a:rPr lang="ru-RU" dirty="0">
                <a:solidFill>
                  <a:schemeClr val="tx1"/>
                </a:solidFill>
                <a:latin typeface="Times New Roman" pitchFamily="18" charset="0"/>
                <a:cs typeface="Times New Roman" pitchFamily="18" charset="0"/>
              </a:rPr>
              <a:t>формировании объема налоговых и неналоговых доходов бюджета муниципального образования </a:t>
            </a:r>
            <a:r>
              <a:rPr lang="ru-RU" dirty="0" smtClean="0">
                <a:solidFill>
                  <a:schemeClr val="tx1"/>
                </a:solidFill>
                <a:latin typeface="Times New Roman" pitchFamily="18" charset="0"/>
                <a:cs typeface="Times New Roman" pitchFamily="18" charset="0"/>
              </a:rPr>
              <a:t>учитывались </a:t>
            </a:r>
            <a:r>
              <a:rPr lang="ru-RU" dirty="0">
                <a:solidFill>
                  <a:schemeClr val="tx1"/>
                </a:solidFill>
                <a:latin typeface="Times New Roman" pitchFamily="18" charset="0"/>
                <a:cs typeface="Times New Roman" pitchFamily="18" charset="0"/>
              </a:rPr>
              <a:t>положения основных направлений налоговой политики РФ на </a:t>
            </a:r>
            <a:r>
              <a:rPr lang="ru-RU" dirty="0" smtClean="0">
                <a:solidFill>
                  <a:schemeClr val="tx1"/>
                </a:solidFill>
                <a:latin typeface="Times New Roman" pitchFamily="18" charset="0"/>
                <a:cs typeface="Times New Roman" pitchFamily="18" charset="0"/>
              </a:rPr>
              <a:t>2024 </a:t>
            </a:r>
            <a:r>
              <a:rPr lang="ru-RU" dirty="0">
                <a:solidFill>
                  <a:schemeClr val="tx1"/>
                </a:solidFill>
                <a:latin typeface="Times New Roman" pitchFamily="18" charset="0"/>
                <a:cs typeface="Times New Roman" pitchFamily="18" charset="0"/>
              </a:rPr>
              <a:t>год и плановый период на </a:t>
            </a:r>
            <a:r>
              <a:rPr lang="ru-RU" dirty="0" smtClean="0">
                <a:solidFill>
                  <a:schemeClr val="tx1"/>
                </a:solidFill>
                <a:latin typeface="Times New Roman" pitchFamily="18" charset="0"/>
                <a:cs typeface="Times New Roman" pitchFamily="18" charset="0"/>
              </a:rPr>
              <a:t>2025-2026 </a:t>
            </a:r>
            <a:r>
              <a:rPr lang="ru-RU" dirty="0">
                <a:solidFill>
                  <a:schemeClr val="tx1"/>
                </a:solidFill>
                <a:latin typeface="Times New Roman" pitchFamily="18" charset="0"/>
                <a:cs typeface="Times New Roman" pitchFamily="18" charset="0"/>
              </a:rPr>
              <a:t>годов, а также предполагаемые к принятию изменения в налоговое и бюджетное законодательство и нормативные правовые акты, вступающие в силу с 01 января </a:t>
            </a:r>
            <a:r>
              <a:rPr lang="ru-RU" dirty="0" smtClean="0">
                <a:solidFill>
                  <a:schemeClr val="tx1"/>
                </a:solidFill>
                <a:latin typeface="Times New Roman" pitchFamily="18" charset="0"/>
                <a:cs typeface="Times New Roman" pitchFamily="18" charset="0"/>
              </a:rPr>
              <a:t>2024 </a:t>
            </a:r>
            <a:r>
              <a:rPr lang="ru-RU" dirty="0">
                <a:solidFill>
                  <a:schemeClr val="tx1"/>
                </a:solidFill>
                <a:latin typeface="Times New Roman" pitchFamily="18" charset="0"/>
                <a:cs typeface="Times New Roman" pitchFamily="18" charset="0"/>
              </a:rPr>
              <a:t>года.</a:t>
            </a:r>
          </a:p>
          <a:p>
            <a:pPr marL="45720" indent="0" algn="just">
              <a:buNone/>
            </a:pPr>
            <a:r>
              <a:rPr lang="ru-RU" dirty="0" smtClean="0">
                <a:solidFill>
                  <a:schemeClr val="tx1"/>
                </a:solidFill>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xmlns="" val="295180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76864" cy="864096"/>
          </a:xfrm>
        </p:spPr>
        <p:txBody>
          <a:bodyPr/>
          <a:lstStyle/>
          <a:p>
            <a:pPr algn="ctr"/>
            <a:r>
              <a:rPr lang="ru-RU" sz="1600" dirty="0">
                <a:solidFill>
                  <a:schemeClr val="tx1"/>
                </a:solidFill>
                <a:effectLst/>
                <a:latin typeface="Times New Roman" pitchFamily="18" charset="0"/>
                <a:cs typeface="Times New Roman" pitchFamily="18" charset="0"/>
              </a:rPr>
              <a:t>В расчетах прогноза по налоговым доходам учтены следующие основные показатели, характеризующие налоговую базу и влияющие на объем поступления налогов в бюджет муниципального образования:</a:t>
            </a:r>
            <a:br>
              <a:rPr lang="ru-RU" sz="1600" dirty="0">
                <a:solidFill>
                  <a:schemeClr val="tx1"/>
                </a:solidFill>
                <a:effectLst/>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
        <p:nvSpPr>
          <p:cNvPr id="3" name="Объект 2"/>
          <p:cNvSpPr>
            <a:spLocks noGrp="1"/>
          </p:cNvSpPr>
          <p:nvPr>
            <p:ph sz="quarter" idx="13"/>
          </p:nvPr>
        </p:nvSpPr>
        <p:spPr>
          <a:xfrm>
            <a:off x="1043608" y="1340768"/>
            <a:ext cx="7632848" cy="4464496"/>
          </a:xfrm>
        </p:spPr>
        <p:txBody>
          <a:bodyPr>
            <a:normAutofit fontScale="85000" lnSpcReduction="20000"/>
          </a:bodyPr>
          <a:lstStyle/>
          <a:p>
            <a:pPr marL="45720" indent="0">
              <a:buNone/>
            </a:pPr>
            <a:r>
              <a:rPr lang="ru-RU" sz="2600" dirty="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В расчетах прогноза по налоговым доходам учтены следующие основные показатели, характеризующие налоговую базу и влияющие на объем поступления налогов в бюджет муниципального образования:</a:t>
            </a:r>
          </a:p>
          <a:p>
            <a:pPr>
              <a:buNone/>
            </a:pPr>
            <a:r>
              <a:rPr lang="ru-RU" sz="2400" dirty="0" smtClean="0">
                <a:solidFill>
                  <a:schemeClr val="tx1"/>
                </a:solidFill>
                <a:latin typeface="Times New Roman" pitchFamily="18" charset="0"/>
                <a:cs typeface="Times New Roman" pitchFamily="18" charset="0"/>
              </a:rPr>
              <a:t>- по налогу на  доходы  физических  лиц, единому сельскохозяйственному налогу, земельному налогу, налогу на имущество физических лиц учитывалось предложение главного администратора – УФНС России  по ЕАО.  </a:t>
            </a:r>
          </a:p>
          <a:p>
            <a:pPr>
              <a:buNone/>
            </a:pPr>
            <a:r>
              <a:rPr lang="ru-RU" sz="2400" dirty="0" smtClean="0">
                <a:solidFill>
                  <a:schemeClr val="tx1"/>
                </a:solidFill>
                <a:latin typeface="Times New Roman" pitchFamily="18" charset="0"/>
                <a:cs typeface="Times New Roman" pitchFamily="18" charset="0"/>
              </a:rPr>
              <a:t> </a:t>
            </a:r>
          </a:p>
          <a:p>
            <a:pPr>
              <a:buNone/>
            </a:pPr>
            <a:r>
              <a:rPr lang="ru-RU" sz="2400" dirty="0" smtClean="0">
                <a:solidFill>
                  <a:schemeClr val="tx1"/>
                </a:solidFill>
                <a:latin typeface="Times New Roman" pitchFamily="18" charset="0"/>
                <a:cs typeface="Times New Roman" pitchFamily="18" charset="0"/>
              </a:rPr>
              <a:t>		При расчете прогноза поступления по неналоговым доходам учитывалось предложение главного администратора доходов бюджета муниципального образования.</a:t>
            </a:r>
          </a:p>
          <a:p>
            <a:pPr>
              <a:buNone/>
            </a:pPr>
            <a:r>
              <a:rPr lang="ru-RU" sz="2400" dirty="0" smtClean="0">
                <a:solidFill>
                  <a:schemeClr val="tx1"/>
                </a:solidFill>
                <a:latin typeface="Times New Roman" pitchFamily="18" charset="0"/>
                <a:cs typeface="Times New Roman" pitchFamily="18" charset="0"/>
              </a:rPr>
              <a:t>		Формирование безвозмездных поступлений осуществлялось в соответствии с проектом областного бюджета на 2024 год и плановый период 2025 и 2026 годов</a:t>
            </a:r>
            <a:r>
              <a:rPr lang="ru-RU" sz="23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586423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416824" cy="1143000"/>
          </a:xfrm>
        </p:spPr>
        <p:txBody>
          <a:bodyPr/>
          <a:lstStyle/>
          <a:p>
            <a:pPr marL="0" indent="0" algn="ctr">
              <a:buNone/>
            </a:pPr>
            <a:r>
              <a:rPr lang="ru-RU" sz="1600" dirty="0">
                <a:solidFill>
                  <a:schemeClr val="tx1"/>
                </a:solidFill>
                <a:effectLst/>
                <a:latin typeface="Times New Roman" pitchFamily="18" charset="0"/>
                <a:cs typeface="Times New Roman" pitchFamily="18" charset="0"/>
              </a:rPr>
              <a:t>Определение объемов бюджетных ассигнований на </a:t>
            </a:r>
            <a:r>
              <a:rPr lang="ru-RU" sz="1600" dirty="0" smtClean="0">
                <a:solidFill>
                  <a:schemeClr val="tx1"/>
                </a:solidFill>
                <a:effectLst/>
                <a:latin typeface="Times New Roman" pitchFamily="18" charset="0"/>
                <a:cs typeface="Times New Roman" pitchFamily="18" charset="0"/>
              </a:rPr>
              <a:t>2024 </a:t>
            </a:r>
            <a:r>
              <a:rPr lang="ru-RU" sz="1600" dirty="0">
                <a:solidFill>
                  <a:schemeClr val="tx1"/>
                </a:solidFill>
                <a:effectLst/>
                <a:latin typeface="Times New Roman" pitchFamily="18" charset="0"/>
                <a:cs typeface="Times New Roman" pitchFamily="18" charset="0"/>
              </a:rPr>
              <a:t>год и на плановый период </a:t>
            </a:r>
            <a:r>
              <a:rPr lang="ru-RU" sz="1600" dirty="0" smtClean="0">
                <a:solidFill>
                  <a:schemeClr val="tx1"/>
                </a:solidFill>
                <a:effectLst/>
                <a:latin typeface="Times New Roman" pitchFamily="18" charset="0"/>
                <a:cs typeface="Times New Roman" pitchFamily="18" charset="0"/>
              </a:rPr>
              <a:t>2025 </a:t>
            </a:r>
            <a:r>
              <a:rPr lang="ru-RU" sz="1600" dirty="0">
                <a:solidFill>
                  <a:schemeClr val="tx1"/>
                </a:solidFill>
                <a:effectLst/>
                <a:latin typeface="Times New Roman" pitchFamily="18" charset="0"/>
                <a:cs typeface="Times New Roman" pitchFamily="18" charset="0"/>
              </a:rPr>
              <a:t>и </a:t>
            </a:r>
            <a:r>
              <a:rPr lang="ru-RU" sz="1600" dirty="0" smtClean="0">
                <a:solidFill>
                  <a:schemeClr val="tx1"/>
                </a:solidFill>
                <a:effectLst/>
                <a:latin typeface="Times New Roman" pitchFamily="18" charset="0"/>
                <a:cs typeface="Times New Roman" pitchFamily="18" charset="0"/>
              </a:rPr>
              <a:t>2026 </a:t>
            </a:r>
            <a:r>
              <a:rPr lang="ru-RU" sz="1600" dirty="0">
                <a:solidFill>
                  <a:schemeClr val="tx1"/>
                </a:solidFill>
                <a:effectLst/>
                <a:latin typeface="Times New Roman" pitchFamily="18" charset="0"/>
                <a:cs typeface="Times New Roman" pitchFamily="18" charset="0"/>
              </a:rPr>
              <a:t>годов осуществлено на основе утвержденных бюджетных ассигнований по состоянию на </a:t>
            </a:r>
            <a:r>
              <a:rPr lang="ru-RU" sz="1600" dirty="0" smtClean="0">
                <a:solidFill>
                  <a:schemeClr val="tx1"/>
                </a:solidFill>
                <a:effectLst/>
                <a:latin typeface="Times New Roman" pitchFamily="18" charset="0"/>
                <a:cs typeface="Times New Roman" pitchFamily="18" charset="0"/>
              </a:rPr>
              <a:t>01.11.2023:</a:t>
            </a:r>
            <a:r>
              <a:rPr lang="ru-RU" sz="1600" dirty="0">
                <a:solidFill>
                  <a:schemeClr val="tx1"/>
                </a:solidFill>
                <a:effectLst/>
                <a:latin typeface="Times New Roman" pitchFamily="18" charset="0"/>
                <a:cs typeface="Times New Roman" pitchFamily="18" charset="0"/>
              </a:rPr>
              <a:t/>
            </a:r>
            <a:br>
              <a:rPr lang="ru-RU" sz="1600" dirty="0">
                <a:solidFill>
                  <a:schemeClr val="tx1"/>
                </a:solidFill>
                <a:effectLst/>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
        <p:nvSpPr>
          <p:cNvPr id="3" name="Объект 2"/>
          <p:cNvSpPr>
            <a:spLocks noGrp="1"/>
          </p:cNvSpPr>
          <p:nvPr>
            <p:ph sz="quarter" idx="13"/>
          </p:nvPr>
        </p:nvSpPr>
        <p:spPr>
          <a:xfrm>
            <a:off x="611560" y="1052736"/>
            <a:ext cx="7992888" cy="5616624"/>
          </a:xfrm>
        </p:spPr>
        <p:txBody>
          <a:bodyPr>
            <a:noAutofit/>
          </a:bodyPr>
          <a:lstStyle/>
          <a:p>
            <a:pPr marL="45720" indent="0" algn="just">
              <a:buNone/>
            </a:pPr>
            <a:r>
              <a:rPr lang="ru-RU" sz="2000" dirty="0">
                <a:solidFill>
                  <a:schemeClr val="tx1"/>
                </a:solidFill>
                <a:latin typeface="Times New Roman" pitchFamily="18" charset="0"/>
                <a:cs typeface="Times New Roman" pitchFamily="18" charset="0"/>
              </a:rPr>
              <a:t>- выполнения целевых показателей по заработной плате отдельных категорий работников бюджетной сферы в соответствии с указами Президента РФ и повышением минимального размера оплаты труда работникам учреждений по фонду оплаты труда в муниципальных учреждениях;</a:t>
            </a:r>
          </a:p>
          <a:p>
            <a:pPr marL="45720" indent="0" algn="just">
              <a:buNone/>
            </a:pPr>
            <a:r>
              <a:rPr lang="ru-RU" sz="2000" dirty="0">
                <a:solidFill>
                  <a:schemeClr val="tx1"/>
                </a:solidFill>
                <a:latin typeface="Times New Roman" pitchFamily="18" charset="0"/>
                <a:cs typeface="Times New Roman" pitchFamily="18" charset="0"/>
              </a:rPr>
              <a:t>- бюджетные ассигнования на оплату коммунальных услуг на </a:t>
            </a:r>
            <a:r>
              <a:rPr lang="ru-RU" sz="2000" dirty="0" smtClean="0">
                <a:solidFill>
                  <a:schemeClr val="tx1"/>
                </a:solidFill>
                <a:latin typeface="Times New Roman" pitchFamily="18" charset="0"/>
                <a:cs typeface="Times New Roman" pitchFamily="18" charset="0"/>
              </a:rPr>
              <a:t>2024 </a:t>
            </a:r>
            <a:r>
              <a:rPr lang="ru-RU" sz="2000" dirty="0">
                <a:solidFill>
                  <a:schemeClr val="tx1"/>
                </a:solidFill>
                <a:latin typeface="Times New Roman" pitchFamily="18" charset="0"/>
                <a:cs typeface="Times New Roman" pitchFamily="18" charset="0"/>
              </a:rPr>
              <a:t>год учтены с учетом индексации 3,6%. </a:t>
            </a:r>
          </a:p>
          <a:p>
            <a:pPr algn="just">
              <a:buNone/>
            </a:pPr>
            <a:r>
              <a:rPr lang="ru-RU" sz="2000" dirty="0" smtClean="0">
                <a:solidFill>
                  <a:schemeClr val="tx1"/>
                </a:solidFill>
                <a:latin typeface="Times New Roman" pitchFamily="18" charset="0"/>
                <a:cs typeface="Times New Roman" pitchFamily="18" charset="0"/>
              </a:rPr>
              <a:t>		В целях обеспечения сбалансированности бюджета муниципального образования  в условиях предоставления финансовой помощи  из областного бюджета исходя из его возможности бюджетные ассигнования на оплату коммунальных услуг подведомственного учреждения МКУ ПЦКД муниципального образования «Полевское сельское поселение», финансируемого из бюджета Полевского сельского предусмотрены на 6 месяцев 2024 года.</a:t>
            </a:r>
          </a:p>
          <a:p>
            <a:pPr algn="just">
              <a:buNone/>
            </a:pPr>
            <a:r>
              <a:rPr lang="ru-RU" sz="2000" dirty="0" smtClean="0">
                <a:solidFill>
                  <a:schemeClr val="tx1"/>
                </a:solidFill>
                <a:latin typeface="Times New Roman" pitchFamily="18" charset="0"/>
                <a:cs typeface="Times New Roman" pitchFamily="18" charset="0"/>
              </a:rPr>
              <a:t>		Денежные ассигнования предусмотрены на уровне фактического исполнения бюджета по состоянию на 01.11.2023 года. </a:t>
            </a:r>
            <a:endParaRPr lang="ru-RU" sz="2000" dirty="0">
              <a:solidFill>
                <a:schemeClr val="tx1"/>
              </a:solidFill>
              <a:latin typeface="Times New Roman" pitchFamily="18" charset="0"/>
              <a:cs typeface="Times New Roman" pitchFamily="18" charset="0"/>
            </a:endParaRPr>
          </a:p>
          <a:p>
            <a:pPr marL="45720" indent="0" algn="just">
              <a:buNone/>
            </a:pP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42923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404664"/>
            <a:ext cx="7632848" cy="5184576"/>
          </a:xfrm>
        </p:spPr>
        <p:txBody>
          <a:bodyPr>
            <a:noAutofit/>
          </a:bodyPr>
          <a:lstStyle/>
          <a:p>
            <a:pPr algn="just">
              <a:buNone/>
            </a:pPr>
            <a:r>
              <a:rPr lang="ru-RU" sz="2000" dirty="0" smtClean="0">
                <a:solidFill>
                  <a:schemeClr val="tx1"/>
                </a:solidFill>
                <a:latin typeface="Times New Roman" pitchFamily="18" charset="0"/>
                <a:cs typeface="Times New Roman" pitchFamily="18" charset="0"/>
              </a:rPr>
              <a:t>		Планирование </a:t>
            </a:r>
            <a:r>
              <a:rPr lang="ru-RU" sz="2000" dirty="0">
                <a:solidFill>
                  <a:schemeClr val="tx1"/>
                </a:solidFill>
                <a:latin typeface="Times New Roman" pitchFamily="18" charset="0"/>
                <a:cs typeface="Times New Roman" pitchFamily="18" charset="0"/>
              </a:rPr>
              <a:t>бюджетных ассигнований на </a:t>
            </a:r>
            <a:r>
              <a:rPr lang="ru-RU" sz="2000" dirty="0" smtClean="0">
                <a:solidFill>
                  <a:schemeClr val="tx1"/>
                </a:solidFill>
                <a:latin typeface="Times New Roman" pitchFamily="18" charset="0"/>
                <a:cs typeface="Times New Roman" pitchFamily="18" charset="0"/>
              </a:rPr>
              <a:t>2024 </a:t>
            </a:r>
            <a:r>
              <a:rPr lang="ru-RU" sz="2000" dirty="0">
                <a:solidFill>
                  <a:schemeClr val="tx1"/>
                </a:solidFill>
                <a:latin typeface="Times New Roman" pitchFamily="18" charset="0"/>
                <a:cs typeface="Times New Roman" pitchFamily="18" charset="0"/>
              </a:rPr>
              <a:t>год осуществлялось программно-целевым методом  на основе муниципальных программ Полевского сельского поселения и уточненных показателей  решения Собрания депутатов  «О бюджете муниципального образования «Полевское сельское поселение» Еврейской автономной области на  </a:t>
            </a:r>
            <a:r>
              <a:rPr lang="ru-RU" sz="2000" dirty="0" smtClean="0">
                <a:solidFill>
                  <a:schemeClr val="tx1"/>
                </a:solidFill>
                <a:latin typeface="Times New Roman" pitchFamily="18" charset="0"/>
                <a:cs typeface="Times New Roman" pitchFamily="18" charset="0"/>
              </a:rPr>
              <a:t>2023 год </a:t>
            </a:r>
            <a:r>
              <a:rPr lang="ru-RU" sz="2000" dirty="0">
                <a:solidFill>
                  <a:schemeClr val="tx1"/>
                </a:solidFill>
                <a:latin typeface="Times New Roman" pitchFamily="18" charset="0"/>
                <a:cs typeface="Times New Roman" pitchFamily="18" charset="0"/>
              </a:rPr>
              <a:t>и плановый период </a:t>
            </a:r>
            <a:r>
              <a:rPr lang="ru-RU" sz="2000" dirty="0" smtClean="0">
                <a:solidFill>
                  <a:schemeClr val="tx1"/>
                </a:solidFill>
                <a:latin typeface="Times New Roman" pitchFamily="18" charset="0"/>
                <a:cs typeface="Times New Roman" pitchFamily="18" charset="0"/>
              </a:rPr>
              <a:t>2024-2025 </a:t>
            </a:r>
            <a:r>
              <a:rPr lang="ru-RU" sz="2000" dirty="0">
                <a:solidFill>
                  <a:schemeClr val="tx1"/>
                </a:solidFill>
                <a:latin typeface="Times New Roman" pitchFamily="18" charset="0"/>
                <a:cs typeface="Times New Roman" pitchFamily="18" charset="0"/>
              </a:rPr>
              <a:t>годов». </a:t>
            </a:r>
          </a:p>
          <a:p>
            <a:pPr algn="just">
              <a:buNone/>
            </a:pPr>
            <a:r>
              <a:rPr lang="ru-RU" sz="2000" dirty="0" smtClean="0">
                <a:solidFill>
                  <a:schemeClr val="tx1"/>
                </a:solidFill>
                <a:latin typeface="Times New Roman" pitchFamily="18" charset="0"/>
                <a:cs typeface="Times New Roman" pitchFamily="18" charset="0"/>
              </a:rPr>
              <a:t>		Формирование </a:t>
            </a:r>
            <a:r>
              <a:rPr lang="ru-RU" sz="2000" dirty="0">
                <a:solidFill>
                  <a:schemeClr val="tx1"/>
                </a:solidFill>
                <a:latin typeface="Times New Roman" pitchFamily="18" charset="0"/>
                <a:cs typeface="Times New Roman" pitchFamily="18" charset="0"/>
              </a:rPr>
              <a:t>объема и структуры расходов бюджета муниципального образования на  </a:t>
            </a:r>
            <a:r>
              <a:rPr lang="ru-RU" sz="2000" dirty="0" smtClean="0">
                <a:solidFill>
                  <a:schemeClr val="tx1"/>
                </a:solidFill>
                <a:latin typeface="Times New Roman" pitchFamily="18" charset="0"/>
                <a:cs typeface="Times New Roman" pitchFamily="18" charset="0"/>
              </a:rPr>
              <a:t>2024 </a:t>
            </a:r>
            <a:r>
              <a:rPr lang="ru-RU" sz="2000" dirty="0">
                <a:solidFill>
                  <a:schemeClr val="tx1"/>
                </a:solidFill>
                <a:latin typeface="Times New Roman" pitchFamily="18" charset="0"/>
                <a:cs typeface="Times New Roman" pitchFamily="18" charset="0"/>
              </a:rPr>
              <a:t>год осуществлялось  с </a:t>
            </a:r>
            <a:r>
              <a:rPr lang="ru-RU" sz="2000" dirty="0" smtClean="0">
                <a:solidFill>
                  <a:schemeClr val="tx1"/>
                </a:solidFill>
                <a:latin typeface="Times New Roman" pitchFamily="18" charset="0"/>
                <a:cs typeface="Times New Roman" pitchFamily="18" charset="0"/>
              </a:rPr>
              <a:t>учетом </a:t>
            </a:r>
            <a:r>
              <a:rPr lang="ru-RU" sz="2000" dirty="0">
                <a:solidFill>
                  <a:schemeClr val="tx1"/>
                </a:solidFill>
                <a:latin typeface="Times New Roman" pitchFamily="18" charset="0"/>
                <a:cs typeface="Times New Roman" pitchFamily="18" charset="0"/>
              </a:rPr>
              <a:t>распределения бюджетных ассигнований по разделам, подразделам, целевым статьям (муниципальным программам и непрограммным направлениям деятельности), группам (группам и подгруппам) видов расходов  бюджета и ведомственной структуры расходов бюджета муниципального образования по главным распорядителям бюджетных </a:t>
            </a:r>
            <a:r>
              <a:rPr lang="ru-RU" sz="2000" dirty="0" smtClean="0">
                <a:solidFill>
                  <a:schemeClr val="tx1"/>
                </a:solidFill>
                <a:latin typeface="Times New Roman" pitchFamily="18" charset="0"/>
                <a:cs typeface="Times New Roman" pitchFamily="18" charset="0"/>
              </a:rPr>
              <a:t>средств.</a:t>
            </a:r>
            <a:endParaRPr lang="ru-RU" sz="2000" dirty="0">
              <a:solidFill>
                <a:schemeClr val="tx1"/>
              </a:solidFill>
              <a:latin typeface="Times New Roman" pitchFamily="18" charset="0"/>
              <a:cs typeface="Times New Roman" pitchFamily="18" charset="0"/>
            </a:endParaRPr>
          </a:p>
          <a:p>
            <a:pPr marL="45720" indent="0" algn="just">
              <a:buNone/>
            </a:pP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9179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428604"/>
            <a:ext cx="7893520" cy="642942"/>
          </a:xfrm>
        </p:spPr>
        <p:txBody>
          <a:bodyPr>
            <a:normAutofit/>
          </a:bodyPr>
          <a:lstStyle/>
          <a:p>
            <a:pPr algn="ctr"/>
            <a:r>
              <a:rPr lang="ru-RU" sz="3600" dirty="0" smtClean="0">
                <a:solidFill>
                  <a:schemeClr val="accent3">
                    <a:lumMod val="75000"/>
                  </a:schemeClr>
                </a:solidFill>
                <a:latin typeface="Times New Roman" pitchFamily="18" charset="0"/>
                <a:cs typeface="Times New Roman" pitchFamily="18" charset="0"/>
              </a:rPr>
              <a:t>Основные понятия и термины</a:t>
            </a:r>
            <a:endParaRPr lang="ru-RU" sz="3600"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1071538" y="1214422"/>
            <a:ext cx="7398062" cy="1612764"/>
          </a:xfrm>
        </p:spPr>
        <p:txBody>
          <a:bodyPr>
            <a:normAutofit/>
          </a:bodyPr>
          <a:lstStyle/>
          <a:p>
            <a:pPr algn="just">
              <a:buNone/>
            </a:pPr>
            <a:r>
              <a:rPr lang="ru-RU" sz="2400" b="1" dirty="0" smtClean="0">
                <a:latin typeface="Times New Roman" pitchFamily="18" charset="0"/>
                <a:cs typeface="Times New Roman" pitchFamily="18" charset="0"/>
              </a:rPr>
              <a:t>	Бюджет </a:t>
            </a:r>
            <a:r>
              <a:rPr lang="ru-RU" sz="2400" dirty="0" smtClean="0">
                <a:latin typeface="Times New Roman" pitchFamily="18" charset="0"/>
                <a:cs typeface="Times New Roman" pitchFamily="18" charset="0"/>
              </a:rPr>
              <a:t>- 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buNone/>
            </a:pPr>
            <a:endParaRPr lang="ru-RU" dirty="0"/>
          </a:p>
        </p:txBody>
      </p:sp>
      <p:pic>
        <p:nvPicPr>
          <p:cNvPr id="4" name="Рисунок 3" descr="c1ca28e4dcd1db95f436b527c04cf64d_XL.jpg"/>
          <p:cNvPicPr>
            <a:picLocks noChangeAspect="1"/>
          </p:cNvPicPr>
          <p:nvPr/>
        </p:nvPicPr>
        <p:blipFill>
          <a:blip r:embed="rId2" cstate="print"/>
          <a:stretch>
            <a:fillRect/>
          </a:stretch>
        </p:blipFill>
        <p:spPr>
          <a:xfrm>
            <a:off x="2428860" y="3143248"/>
            <a:ext cx="4500594" cy="30003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920880" cy="1143000"/>
          </a:xfrm>
        </p:spPr>
        <p:txBody>
          <a:bodyPr>
            <a:normAutofit fontScale="90000"/>
          </a:bodyPr>
          <a:lstStyle/>
          <a:p>
            <a:pPr algn="ctr">
              <a:lnSpc>
                <a:spcPct val="90000"/>
              </a:lnSpc>
            </a:pPr>
            <a:r>
              <a:rPr lang="ru-RU" sz="3100" dirty="0">
                <a:solidFill>
                  <a:srgbClr val="C00000"/>
                </a:solidFill>
                <a:latin typeface="Times New Roman" pitchFamily="18" charset="0"/>
                <a:cs typeface="Times New Roman" pitchFamily="18" charset="0"/>
              </a:rPr>
              <a:t>Уважаемые жители Полевского сельского поселения!</a:t>
            </a:r>
            <a:br>
              <a:rPr lang="ru-RU" sz="3100" dirty="0">
                <a:solidFill>
                  <a:srgbClr val="C00000"/>
                </a:solidFill>
                <a:latin typeface="Times New Roman" pitchFamily="18" charset="0"/>
                <a:cs typeface="Times New Roman" pitchFamily="18" charset="0"/>
              </a:rPr>
            </a:br>
            <a:r>
              <a:rPr lang="ru-RU" sz="4400" dirty="0">
                <a:solidFill>
                  <a:srgbClr val="C00000"/>
                </a:solidFill>
                <a:latin typeface="Times New Roman" pitchFamily="18" charset="0"/>
                <a:cs typeface="Times New Roman" pitchFamily="18" charset="0"/>
              </a:rPr>
              <a:t/>
            </a:r>
            <a:br>
              <a:rPr lang="ru-RU" sz="4400" dirty="0">
                <a:solidFill>
                  <a:srgbClr val="C00000"/>
                </a:solidFill>
                <a:latin typeface="Times New Roman" pitchFamily="18" charset="0"/>
                <a:cs typeface="Times New Roman" pitchFamily="18" charset="0"/>
              </a:rPr>
            </a:br>
            <a:r>
              <a:rPr lang="ru-RU" sz="3100" b="1" dirty="0" smtClean="0">
                <a:solidFill>
                  <a:schemeClr val="accent2"/>
                </a:solidFill>
                <a:latin typeface="Times New Roman" pitchFamily="18" charset="0"/>
                <a:cs typeface="Times New Roman" pitchFamily="18" charset="0"/>
              </a:rPr>
              <a:t/>
            </a:r>
            <a:br>
              <a:rPr lang="ru-RU" sz="3100" b="1" dirty="0" smtClean="0">
                <a:solidFill>
                  <a:schemeClr val="accent2"/>
                </a:solidFill>
                <a:latin typeface="Times New Roman" pitchFamily="18" charset="0"/>
                <a:cs typeface="Times New Roman" pitchFamily="18" charset="0"/>
              </a:rPr>
            </a:br>
            <a:r>
              <a:rPr lang="ru-RU" sz="3100" b="1" dirty="0">
                <a:solidFill>
                  <a:schemeClr val="accent2"/>
                </a:solidFill>
                <a:latin typeface="Times New Roman" pitchFamily="18" charset="0"/>
                <a:cs typeface="Times New Roman" pitchFamily="18" charset="0"/>
              </a:rPr>
              <a:t/>
            </a:r>
            <a:br>
              <a:rPr lang="ru-RU" sz="3100" b="1" dirty="0">
                <a:solidFill>
                  <a:schemeClr val="accent2"/>
                </a:solidFill>
                <a:latin typeface="Times New Roman" pitchFamily="18" charset="0"/>
                <a:cs typeface="Times New Roman" pitchFamily="18" charset="0"/>
              </a:rPr>
            </a:br>
            <a:r>
              <a:rPr lang="ru-RU" sz="4400" dirty="0">
                <a:solidFill>
                  <a:srgbClr val="C00000"/>
                </a:solidFill>
                <a:latin typeface="Times New Roman" pitchFamily="18" charset="0"/>
                <a:cs typeface="Times New Roman" pitchFamily="18" charset="0"/>
              </a:rPr>
              <a:t/>
            </a:r>
            <a:br>
              <a:rPr lang="ru-RU" sz="4400" dirty="0">
                <a:solidFill>
                  <a:srgbClr val="C00000"/>
                </a:solidFill>
                <a:latin typeface="Times New Roman" pitchFamily="18" charset="0"/>
                <a:cs typeface="Times New Roman" pitchFamily="18" charset="0"/>
              </a:rPr>
            </a:br>
            <a:endParaRPr lang="ru-RU" dirty="0">
              <a:solidFill>
                <a:srgbClr val="C00000"/>
              </a:solidFill>
            </a:endParaRPr>
          </a:p>
        </p:txBody>
      </p:sp>
      <p:sp>
        <p:nvSpPr>
          <p:cNvPr id="3" name="Объект 2"/>
          <p:cNvSpPr>
            <a:spLocks noGrp="1"/>
          </p:cNvSpPr>
          <p:nvPr>
            <p:ph sz="quarter" idx="13"/>
          </p:nvPr>
        </p:nvSpPr>
        <p:spPr>
          <a:xfrm>
            <a:off x="395536" y="1340768"/>
            <a:ext cx="8352928" cy="3888432"/>
          </a:xfrm>
        </p:spPr>
        <p:txBody>
          <a:bodyPr>
            <a:noAutofit/>
          </a:bodyPr>
          <a:lstStyle/>
          <a:p>
            <a:pPr marL="0" indent="0" algn="just">
              <a:spcBef>
                <a:spcPts val="0"/>
              </a:spcBef>
              <a:buNone/>
              <a:defRPr/>
            </a:pPr>
            <a:r>
              <a:rPr lang="ru-RU" sz="1800" dirty="0" smtClean="0">
                <a:solidFill>
                  <a:srgbClr val="0070C0"/>
                </a:solidFill>
                <a:latin typeface="Times New Roman" pitchFamily="18" charset="0"/>
                <a:cs typeface="Times New Roman" pitchFamily="18" charset="0"/>
              </a:rPr>
              <a:t>	П</a:t>
            </a:r>
            <a:r>
              <a:rPr lang="ru-RU" sz="1800" b="1" dirty="0" smtClean="0">
                <a:solidFill>
                  <a:srgbClr val="0070C0"/>
                </a:solidFill>
                <a:latin typeface="Times New Roman" pitchFamily="18" charset="0"/>
                <a:cs typeface="Times New Roman" pitchFamily="18" charset="0"/>
              </a:rPr>
              <a:t>редставленная </a:t>
            </a:r>
            <a:r>
              <a:rPr lang="ru-RU" sz="1800" b="1" dirty="0">
                <a:solidFill>
                  <a:srgbClr val="0070C0"/>
                </a:solidFill>
                <a:latin typeface="Times New Roman" pitchFamily="18" charset="0"/>
                <a:cs typeface="Times New Roman" pitchFamily="18" charset="0"/>
              </a:rPr>
              <a:t>информация предназначена для </a:t>
            </a:r>
            <a:r>
              <a:rPr lang="ru-RU" sz="1800" b="1" dirty="0" smtClean="0">
                <a:solidFill>
                  <a:srgbClr val="0070C0"/>
                </a:solidFill>
                <a:latin typeface="Times New Roman" pitchFamily="18" charset="0"/>
                <a:cs typeface="Times New Roman" pitchFamily="18" charset="0"/>
              </a:rPr>
              <a:t>широкого круга</a:t>
            </a:r>
          </a:p>
          <a:p>
            <a:pPr marL="0" indent="0" algn="just">
              <a:spcBef>
                <a:spcPts val="0"/>
              </a:spcBef>
              <a:buNone/>
              <a:defRPr/>
            </a:pPr>
            <a:r>
              <a:rPr lang="ru-RU" sz="1800" b="1" dirty="0" smtClean="0">
                <a:solidFill>
                  <a:srgbClr val="0070C0"/>
                </a:solidFill>
                <a:latin typeface="Times New Roman" pitchFamily="18" charset="0"/>
                <a:cs typeface="Times New Roman" pitchFamily="18" charset="0"/>
              </a:rPr>
              <a:t>пользователей </a:t>
            </a:r>
            <a:r>
              <a:rPr lang="ru-RU" sz="1800" b="1" dirty="0">
                <a:solidFill>
                  <a:srgbClr val="0070C0"/>
                </a:solidFill>
                <a:latin typeface="Times New Roman" pitchFamily="18" charset="0"/>
                <a:cs typeface="Times New Roman" pitchFamily="18" charset="0"/>
              </a:rPr>
              <a:t>и будет интересна и полезна как студентам, педагогам, </a:t>
            </a:r>
            <a:endParaRPr lang="ru-RU" sz="1800" b="1" dirty="0" smtClean="0">
              <a:solidFill>
                <a:srgbClr val="0070C0"/>
              </a:solidFill>
              <a:latin typeface="Times New Roman" pitchFamily="18" charset="0"/>
              <a:cs typeface="Times New Roman" pitchFamily="18" charset="0"/>
            </a:endParaRPr>
          </a:p>
          <a:p>
            <a:pPr marL="0" indent="0" algn="just">
              <a:spcBef>
                <a:spcPts val="0"/>
              </a:spcBef>
              <a:buNone/>
              <a:defRPr/>
            </a:pPr>
            <a:r>
              <a:rPr lang="ru-RU" sz="1800" b="1" dirty="0" smtClean="0">
                <a:solidFill>
                  <a:srgbClr val="0070C0"/>
                </a:solidFill>
                <a:latin typeface="Times New Roman" pitchFamily="18" charset="0"/>
                <a:cs typeface="Times New Roman" pitchFamily="18" charset="0"/>
              </a:rPr>
              <a:t>врачам</a:t>
            </a:r>
            <a:r>
              <a:rPr lang="ru-RU" sz="1800" b="1" dirty="0">
                <a:solidFill>
                  <a:srgbClr val="0070C0"/>
                </a:solidFill>
                <a:latin typeface="Times New Roman" pitchFamily="18" charset="0"/>
                <a:cs typeface="Times New Roman" pitchFamily="18" charset="0"/>
              </a:rPr>
              <a:t>, молодым семьям, так и пенсионерам и другим категориям </a:t>
            </a:r>
            <a:endParaRPr lang="ru-RU" sz="1800" b="1" dirty="0" smtClean="0">
              <a:solidFill>
                <a:srgbClr val="0070C0"/>
              </a:solidFill>
              <a:latin typeface="Times New Roman" pitchFamily="18" charset="0"/>
              <a:cs typeface="Times New Roman" pitchFamily="18" charset="0"/>
            </a:endParaRPr>
          </a:p>
          <a:p>
            <a:pPr marL="0" indent="0" algn="just">
              <a:spcBef>
                <a:spcPts val="0"/>
              </a:spcBef>
              <a:buNone/>
              <a:defRPr/>
            </a:pPr>
            <a:r>
              <a:rPr lang="ru-RU" sz="1800" b="1" dirty="0" smtClean="0">
                <a:solidFill>
                  <a:srgbClr val="0070C0"/>
                </a:solidFill>
                <a:latin typeface="Times New Roman" pitchFamily="18" charset="0"/>
                <a:cs typeface="Times New Roman" pitchFamily="18" charset="0"/>
              </a:rPr>
              <a:t>населения</a:t>
            </a:r>
            <a:r>
              <a:rPr lang="ru-RU" sz="1800" b="1" dirty="0">
                <a:solidFill>
                  <a:srgbClr val="0070C0"/>
                </a:solidFill>
                <a:latin typeface="Times New Roman" pitchFamily="18" charset="0"/>
                <a:cs typeface="Times New Roman" pitchFamily="18" charset="0"/>
              </a:rPr>
              <a:t>, так как бюджет </a:t>
            </a:r>
            <a:r>
              <a:rPr lang="ru-RU" sz="1800" b="1" dirty="0" smtClean="0">
                <a:solidFill>
                  <a:srgbClr val="0070C0"/>
                </a:solidFill>
                <a:latin typeface="Times New Roman" pitchFamily="18" charset="0"/>
                <a:cs typeface="Times New Roman" pitchFamily="18" charset="0"/>
              </a:rPr>
              <a:t>муниципального образования затрагивает </a:t>
            </a:r>
            <a:r>
              <a:rPr lang="ru-RU" sz="1800" b="1" dirty="0">
                <a:solidFill>
                  <a:srgbClr val="0070C0"/>
                </a:solidFill>
                <a:latin typeface="Times New Roman" pitchFamily="18" charset="0"/>
                <a:cs typeface="Times New Roman" pitchFamily="18" charset="0"/>
              </a:rPr>
              <a:t>интересы </a:t>
            </a:r>
            <a:r>
              <a:rPr lang="ru-RU" sz="1800" b="1" dirty="0" smtClean="0">
                <a:solidFill>
                  <a:srgbClr val="0070C0"/>
                </a:solidFill>
                <a:latin typeface="Times New Roman" pitchFamily="18" charset="0"/>
                <a:cs typeface="Times New Roman" pitchFamily="18" charset="0"/>
              </a:rPr>
              <a:t>каждого </a:t>
            </a:r>
            <a:r>
              <a:rPr lang="ru-RU" sz="1800" b="1" dirty="0">
                <a:solidFill>
                  <a:srgbClr val="0070C0"/>
                </a:solidFill>
                <a:latin typeface="Times New Roman" pitchFamily="18" charset="0"/>
                <a:cs typeface="Times New Roman" pitchFamily="18" charset="0"/>
              </a:rPr>
              <a:t>жителя </a:t>
            </a:r>
            <a:r>
              <a:rPr lang="ru-RU" sz="1800" b="1" dirty="0" smtClean="0">
                <a:solidFill>
                  <a:srgbClr val="0070C0"/>
                </a:solidFill>
                <a:latin typeface="Times New Roman" pitchFamily="18" charset="0"/>
                <a:cs typeface="Times New Roman" pitchFamily="18" charset="0"/>
              </a:rPr>
              <a:t>Полевского сельского поселения.</a:t>
            </a:r>
            <a:endParaRPr lang="ru-RU" sz="1800" b="1" dirty="0">
              <a:solidFill>
                <a:srgbClr val="0070C0"/>
              </a:solidFill>
              <a:latin typeface="Times New Roman" pitchFamily="18" charset="0"/>
              <a:cs typeface="Times New Roman" pitchFamily="18" charset="0"/>
            </a:endParaRPr>
          </a:p>
          <a:p>
            <a:pPr marL="0" indent="0" algn="just">
              <a:spcBef>
                <a:spcPts val="0"/>
              </a:spcBef>
              <a:buNone/>
              <a:defRPr/>
            </a:pPr>
            <a:r>
              <a:rPr lang="ru-RU" sz="1800" b="1" dirty="0">
                <a:solidFill>
                  <a:srgbClr val="0070C0"/>
                </a:solidFill>
                <a:latin typeface="Times New Roman" pitchFamily="18" charset="0"/>
                <a:cs typeface="Times New Roman" pitchFamily="18" charset="0"/>
              </a:rPr>
              <a:t>                Граждане – и как  налогоплательщики, и как </a:t>
            </a:r>
            <a:r>
              <a:rPr lang="ru-RU" sz="1800" b="1" dirty="0" smtClean="0">
                <a:solidFill>
                  <a:srgbClr val="0070C0"/>
                </a:solidFill>
                <a:latin typeface="Times New Roman" pitchFamily="18" charset="0"/>
                <a:cs typeface="Times New Roman" pitchFamily="18" charset="0"/>
              </a:rPr>
              <a:t>потребители</a:t>
            </a:r>
          </a:p>
          <a:p>
            <a:pPr marL="0" indent="0" algn="just">
              <a:spcBef>
                <a:spcPts val="0"/>
              </a:spcBef>
              <a:buNone/>
              <a:defRPr/>
            </a:pPr>
            <a:r>
              <a:rPr lang="ru-RU" sz="1800" b="1" dirty="0" smtClean="0">
                <a:solidFill>
                  <a:srgbClr val="0070C0"/>
                </a:solidFill>
                <a:latin typeface="Times New Roman" pitchFamily="18" charset="0"/>
                <a:cs typeface="Times New Roman" pitchFamily="18" charset="0"/>
              </a:rPr>
              <a:t> </a:t>
            </a:r>
            <a:r>
              <a:rPr lang="ru-RU" sz="1800" b="1" dirty="0">
                <a:solidFill>
                  <a:srgbClr val="0070C0"/>
                </a:solidFill>
                <a:latin typeface="Times New Roman" pitchFamily="18" charset="0"/>
                <a:cs typeface="Times New Roman" pitchFamily="18" charset="0"/>
              </a:rPr>
              <a:t>общественных благ – должны быть уверены в том, что передаваемые </a:t>
            </a:r>
            <a:r>
              <a:rPr lang="ru-RU" sz="1800" b="1" dirty="0" smtClean="0">
                <a:solidFill>
                  <a:srgbClr val="0070C0"/>
                </a:solidFill>
                <a:latin typeface="Times New Roman" pitchFamily="18" charset="0"/>
                <a:cs typeface="Times New Roman" pitchFamily="18" charset="0"/>
              </a:rPr>
              <a:t>ими</a:t>
            </a:r>
          </a:p>
          <a:p>
            <a:pPr marL="0" indent="0" algn="just">
              <a:spcBef>
                <a:spcPts val="0"/>
              </a:spcBef>
              <a:buNone/>
              <a:defRPr/>
            </a:pPr>
            <a:r>
              <a:rPr lang="ru-RU" sz="1800" b="1" dirty="0" smtClean="0">
                <a:solidFill>
                  <a:srgbClr val="0070C0"/>
                </a:solidFill>
                <a:latin typeface="Times New Roman" pitchFamily="18" charset="0"/>
                <a:cs typeface="Times New Roman" pitchFamily="18" charset="0"/>
              </a:rPr>
              <a:t> </a:t>
            </a:r>
            <a:r>
              <a:rPr lang="ru-RU" sz="1800" b="1" dirty="0">
                <a:solidFill>
                  <a:srgbClr val="0070C0"/>
                </a:solidFill>
                <a:latin typeface="Times New Roman" pitchFamily="18" charset="0"/>
                <a:cs typeface="Times New Roman" pitchFamily="18" charset="0"/>
              </a:rPr>
              <a:t>в распоряжение государства средства используются прозрачно </a:t>
            </a:r>
            <a:r>
              <a:rPr lang="ru-RU" sz="1800" b="1" dirty="0" smtClean="0">
                <a:solidFill>
                  <a:srgbClr val="0070C0"/>
                </a:solidFill>
                <a:latin typeface="Times New Roman" pitchFamily="18" charset="0"/>
                <a:cs typeface="Times New Roman" pitchFamily="18" charset="0"/>
              </a:rPr>
              <a:t>и эффективно</a:t>
            </a:r>
            <a:r>
              <a:rPr lang="ru-RU" sz="1800" b="1" dirty="0">
                <a:solidFill>
                  <a:srgbClr val="0070C0"/>
                </a:solidFill>
                <a:latin typeface="Times New Roman" pitchFamily="18" charset="0"/>
                <a:cs typeface="Times New Roman" pitchFamily="18" charset="0"/>
              </a:rPr>
              <a:t>, просят конкретные результаты как для общества в </a:t>
            </a:r>
            <a:r>
              <a:rPr lang="ru-RU" sz="1800" b="1" dirty="0" smtClean="0">
                <a:solidFill>
                  <a:srgbClr val="0070C0"/>
                </a:solidFill>
                <a:latin typeface="Times New Roman" pitchFamily="18" charset="0"/>
                <a:cs typeface="Times New Roman" pitchFamily="18" charset="0"/>
              </a:rPr>
              <a:t>целом, так </a:t>
            </a:r>
            <a:r>
              <a:rPr lang="ru-RU" sz="1800" b="1" dirty="0">
                <a:solidFill>
                  <a:srgbClr val="0070C0"/>
                </a:solidFill>
                <a:latin typeface="Times New Roman" pitchFamily="18" charset="0"/>
                <a:cs typeface="Times New Roman" pitchFamily="18" charset="0"/>
              </a:rPr>
              <a:t>и для каждой семьи, для каждого человека</a:t>
            </a:r>
            <a:r>
              <a:rPr lang="ru-RU" sz="1800" b="1" dirty="0" smtClean="0">
                <a:solidFill>
                  <a:srgbClr val="0070C0"/>
                </a:solidFill>
                <a:latin typeface="Times New Roman" pitchFamily="18" charset="0"/>
                <a:cs typeface="Times New Roman" pitchFamily="18" charset="0"/>
              </a:rPr>
              <a:t>.</a:t>
            </a:r>
          </a:p>
          <a:p>
            <a:pPr marL="0" indent="0" algn="just">
              <a:spcBef>
                <a:spcPts val="0"/>
              </a:spcBef>
              <a:buNone/>
              <a:defRPr/>
            </a:pPr>
            <a:r>
              <a:rPr lang="ru-RU" sz="1800" b="1" dirty="0" smtClean="0">
                <a:solidFill>
                  <a:srgbClr val="0070C0"/>
                </a:solidFill>
                <a:latin typeface="Times New Roman" pitchFamily="18" charset="0"/>
                <a:cs typeface="Times New Roman" pitchFamily="18" charset="0"/>
              </a:rPr>
              <a:t>	Мы </a:t>
            </a:r>
            <a:r>
              <a:rPr lang="ru-RU" sz="1800" b="1" dirty="0">
                <a:solidFill>
                  <a:srgbClr val="0070C0"/>
                </a:solidFill>
                <a:latin typeface="Times New Roman" pitchFamily="18" charset="0"/>
                <a:cs typeface="Times New Roman" pitchFamily="18" charset="0"/>
              </a:rPr>
              <a:t>постарались в доступной и понятной для граждан форме показать основные параметры бюджета муниципального </a:t>
            </a:r>
            <a:r>
              <a:rPr lang="ru-RU" sz="1800" b="1" dirty="0" smtClean="0">
                <a:solidFill>
                  <a:srgbClr val="0070C0"/>
                </a:solidFill>
                <a:latin typeface="Times New Roman" pitchFamily="18" charset="0"/>
                <a:cs typeface="Times New Roman" pitchFamily="18" charset="0"/>
              </a:rPr>
              <a:t>образования «Полевское сельское поселение»</a:t>
            </a:r>
            <a:endParaRPr lang="ru-RU" sz="1800" b="1" dirty="0">
              <a:solidFill>
                <a:srgbClr val="0070C0"/>
              </a:solidFill>
              <a:latin typeface="Times New Roman" pitchFamily="18" charset="0"/>
              <a:cs typeface="Times New Roman" pitchFamily="18" charset="0"/>
            </a:endParaRPr>
          </a:p>
          <a:p>
            <a:endParaRPr lang="ru-RU" sz="1800" b="1" dirty="0">
              <a:solidFill>
                <a:srgbClr val="002060"/>
              </a:solidFill>
            </a:endParaRPr>
          </a:p>
        </p:txBody>
      </p:sp>
      <p:sp>
        <p:nvSpPr>
          <p:cNvPr id="4" name="CustomShape 1"/>
          <p:cNvSpPr/>
          <p:nvPr/>
        </p:nvSpPr>
        <p:spPr>
          <a:xfrm>
            <a:off x="1331640" y="5229200"/>
            <a:ext cx="6785645" cy="1368152"/>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r>
              <a:rPr lang="ru-RU" sz="3600" dirty="0">
                <a:solidFill>
                  <a:srgbClr val="C00000"/>
                </a:solidFill>
                <a:latin typeface="Constantia" pitchFamily="18" charset="0"/>
              </a:rPr>
              <a:t>Спасибо </a:t>
            </a:r>
            <a:endParaRPr lang="ru-RU" sz="3600" dirty="0">
              <a:solidFill>
                <a:srgbClr val="C00000"/>
              </a:solidFill>
              <a:latin typeface="Arial" charset="0"/>
            </a:endParaRPr>
          </a:p>
          <a:p>
            <a:pPr algn="ctr"/>
            <a:r>
              <a:rPr lang="ru-RU" sz="3600" dirty="0">
                <a:solidFill>
                  <a:srgbClr val="C00000"/>
                </a:solidFill>
                <a:latin typeface="Constantia" pitchFamily="18" charset="0"/>
              </a:rPr>
              <a:t>за внимание!!!</a:t>
            </a:r>
            <a:endParaRPr lang="ru-RU" sz="3600" dirty="0">
              <a:solidFill>
                <a:srgbClr val="C00000"/>
              </a:solidFill>
              <a:latin typeface="Arial" charset="0"/>
            </a:endParaRPr>
          </a:p>
        </p:txBody>
      </p:sp>
    </p:spTree>
    <p:extLst>
      <p:ext uri="{BB962C8B-B14F-4D97-AF65-F5344CB8AC3E}">
        <p14:creationId xmlns:p14="http://schemas.microsoft.com/office/powerpoint/2010/main" xmlns="" val="40098429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allpapers.clipartmania.ru/uploads/gallery/main/12/hi-definition-vector-wide.jpg"/>
          <p:cNvPicPr>
            <a:picLocks noGrp="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1563760" y="731838"/>
            <a:ext cx="5559280" cy="3475037"/>
          </a:xfrm>
          <a:prstGeom prst="rect">
            <a:avLst/>
          </a:prstGeom>
          <a:noFill/>
          <a:ln>
            <a:noFill/>
          </a:ln>
        </p:spPr>
      </p:pic>
    </p:spTree>
    <p:extLst>
      <p:ext uri="{BB962C8B-B14F-4D97-AF65-F5344CB8AC3E}">
        <p14:creationId xmlns:p14="http://schemas.microsoft.com/office/powerpoint/2010/main" xmlns="" val="31882737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755576" y="428604"/>
            <a:ext cx="8280920" cy="642942"/>
          </a:xfrm>
        </p:spPr>
        <p:txBody>
          <a:bodyPr>
            <a:normAutofit/>
          </a:bodyPr>
          <a:lstStyle/>
          <a:p>
            <a:pPr algn="ctr"/>
            <a:r>
              <a:rPr lang="ru-RU" sz="3600" dirty="0" smtClean="0">
                <a:solidFill>
                  <a:schemeClr val="accent3">
                    <a:lumMod val="75000"/>
                  </a:schemeClr>
                </a:solidFill>
                <a:latin typeface="Times New Roman" pitchFamily="18" charset="0"/>
                <a:cs typeface="Times New Roman" pitchFamily="18" charset="0"/>
              </a:rPr>
              <a:t>Основные понятия и термины</a:t>
            </a:r>
            <a:endParaRPr lang="ru-RU" sz="3600" dirty="0">
              <a:solidFill>
                <a:schemeClr val="accent3">
                  <a:lumMod val="75000"/>
                </a:schemeClr>
              </a:solidFill>
              <a:latin typeface="Times New Roman" pitchFamily="18" charset="0"/>
              <a:cs typeface="Times New Roman" pitchFamily="18" charset="0"/>
            </a:endParaRPr>
          </a:p>
        </p:txBody>
      </p:sp>
      <p:sp>
        <p:nvSpPr>
          <p:cNvPr id="6" name="Содержимое 2"/>
          <p:cNvSpPr>
            <a:spLocks noGrp="1"/>
          </p:cNvSpPr>
          <p:nvPr>
            <p:ph sz="quarter" idx="13"/>
          </p:nvPr>
        </p:nvSpPr>
        <p:spPr>
          <a:xfrm>
            <a:off x="1259632" y="1628800"/>
            <a:ext cx="7674056" cy="720080"/>
          </a:xfrm>
        </p:spPr>
        <p:txBody>
          <a:bodyPr>
            <a:normAutofit/>
          </a:bodyPr>
          <a:lstStyle/>
          <a:p>
            <a:pPr algn="ctr" eaLnBrk="1" hangingPunct="1">
              <a:buFont typeface="Wingdings 2" pitchFamily="18" charset="2"/>
              <a:buNone/>
            </a:pPr>
            <a:r>
              <a:rPr lang="ru-RU" sz="1800" b="1" dirty="0" smtClean="0">
                <a:latin typeface="Times New Roman" pitchFamily="18" charset="0"/>
                <a:cs typeface="Times New Roman" pitchFamily="18" charset="0"/>
              </a:rPr>
              <a:t>Межбюджетные трансферты </a:t>
            </a:r>
            <a:r>
              <a:rPr lang="ru-RU" sz="1800" dirty="0" smtClean="0">
                <a:latin typeface="Times New Roman" pitchFamily="18" charset="0"/>
                <a:cs typeface="Times New Roman" pitchFamily="18" charset="0"/>
              </a:rPr>
              <a:t>– это денежные средства, перечисляемые из одного бюджета </a:t>
            </a:r>
            <a:r>
              <a:rPr lang="ru-RU" sz="1600" dirty="0" smtClean="0">
                <a:latin typeface="Times New Roman" pitchFamily="18" charset="0"/>
                <a:cs typeface="Times New Roman" pitchFamily="18" charset="0"/>
              </a:rPr>
              <a:t>бюджетной</a:t>
            </a:r>
            <a:r>
              <a:rPr lang="ru-RU" sz="1800" dirty="0" smtClean="0">
                <a:latin typeface="Times New Roman" pitchFamily="18" charset="0"/>
                <a:cs typeface="Times New Roman" pitchFamily="18" charset="0"/>
              </a:rPr>
              <a:t> системы Российской Федерации другому.</a:t>
            </a:r>
          </a:p>
        </p:txBody>
      </p:sp>
      <p:graphicFrame>
        <p:nvGraphicFramePr>
          <p:cNvPr id="7" name="Таблица 6"/>
          <p:cNvGraphicFramePr>
            <a:graphicFrameLocks noGrp="1"/>
          </p:cNvGraphicFramePr>
          <p:nvPr>
            <p:extLst>
              <p:ext uri="{D42A27DB-BD31-4B8C-83A1-F6EECF244321}">
                <p14:modId xmlns:p14="http://schemas.microsoft.com/office/powerpoint/2010/main" xmlns="" val="234397799"/>
              </p:ext>
            </p:extLst>
          </p:nvPr>
        </p:nvGraphicFramePr>
        <p:xfrm>
          <a:off x="971600" y="2564903"/>
          <a:ext cx="7776864" cy="3639527"/>
        </p:xfrm>
        <a:graphic>
          <a:graphicData uri="http://schemas.openxmlformats.org/drawingml/2006/table">
            <a:tbl>
              <a:tblPr firstRow="1" bandRow="1">
                <a:tableStyleId>{5C22544A-7EE6-4342-B048-85BDC9FD1C3A}</a:tableStyleId>
              </a:tblPr>
              <a:tblGrid>
                <a:gridCol w="3888432"/>
                <a:gridCol w="3888432"/>
              </a:tblGrid>
              <a:tr h="536826">
                <a:tc>
                  <a:txBody>
                    <a:bodyPr/>
                    <a:lstStyle/>
                    <a:p>
                      <a:r>
                        <a:rPr lang="ru-RU" sz="1800" dirty="0" smtClean="0"/>
                        <a:t>Виды межбюджетных трансфертов</a:t>
                      </a:r>
                      <a:endParaRPr lang="ru-RU" sz="1800" dirty="0"/>
                    </a:p>
                  </a:txBody>
                  <a:tcPr anchor="ctr"/>
                </a:tc>
                <a:tc>
                  <a:txBody>
                    <a:bodyPr/>
                    <a:lstStyle/>
                    <a:p>
                      <a:pPr algn="ctr"/>
                      <a:r>
                        <a:rPr lang="ru-RU" sz="1800" dirty="0" smtClean="0"/>
                        <a:t>Определение </a:t>
                      </a:r>
                      <a:endParaRPr lang="ru-RU" sz="1800" dirty="0"/>
                    </a:p>
                  </a:txBody>
                  <a:tcPr anchor="ctr"/>
                </a:tc>
              </a:tr>
              <a:tr h="888285">
                <a:tc>
                  <a:txBody>
                    <a:bodyPr/>
                    <a:lstStyle/>
                    <a:p>
                      <a:pPr algn="l"/>
                      <a:r>
                        <a:rPr lang="ru-RU" sz="1800" b="1" dirty="0" smtClean="0">
                          <a:latin typeface="Times New Roman" pitchFamily="18" charset="0"/>
                          <a:cs typeface="Times New Roman" pitchFamily="18" charset="0"/>
                        </a:rPr>
                        <a:t>Дотации (от лат. «</a:t>
                      </a:r>
                      <a:r>
                        <a:rPr lang="en-US" sz="1800" b="1" dirty="0" err="1" smtClean="0">
                          <a:latin typeface="Times New Roman" pitchFamily="18" charset="0"/>
                          <a:cs typeface="Times New Roman" pitchFamily="18" charset="0"/>
                        </a:rPr>
                        <a:t>Dotatio</a:t>
                      </a:r>
                      <a:r>
                        <a:rPr lang="ru-RU" sz="1800" b="1" dirty="0" smtClean="0">
                          <a:latin typeface="Times New Roman" pitchFamily="18" charset="0"/>
                          <a:cs typeface="Times New Roman" pitchFamily="18" charset="0"/>
                        </a:rPr>
                        <a:t>» – дар, пожертвование)</a:t>
                      </a:r>
                      <a:endParaRPr lang="ru-RU" sz="1800" b="1"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Предоставляются</a:t>
                      </a:r>
                      <a:r>
                        <a:rPr lang="ru-RU" sz="1800" baseline="0" dirty="0" smtClean="0">
                          <a:latin typeface="Times New Roman" pitchFamily="18" charset="0"/>
                          <a:cs typeface="Times New Roman" pitchFamily="18" charset="0"/>
                        </a:rPr>
                        <a:t> без определения конкретной цели их использования</a:t>
                      </a:r>
                      <a:endParaRPr lang="ru-RU" sz="1800" dirty="0">
                        <a:latin typeface="Times New Roman" pitchFamily="18" charset="0"/>
                        <a:cs typeface="Times New Roman" pitchFamily="18" charset="0"/>
                      </a:endParaRPr>
                    </a:p>
                  </a:txBody>
                  <a:tcPr anchor="ctr"/>
                </a:tc>
              </a:tr>
              <a:tr h="1017937">
                <a:tc>
                  <a:txBody>
                    <a:bodyPr/>
                    <a:lstStyle/>
                    <a:p>
                      <a:pPr algn="l"/>
                      <a:r>
                        <a:rPr lang="ru-RU" sz="1800" b="1" dirty="0" smtClean="0">
                          <a:latin typeface="Times New Roman" pitchFamily="18" charset="0"/>
                          <a:cs typeface="Times New Roman" pitchFamily="18" charset="0"/>
                        </a:rPr>
                        <a:t>Субвенции (от лат. «</a:t>
                      </a:r>
                      <a:r>
                        <a:rPr lang="en-US" sz="1800" b="1" dirty="0" err="1" smtClean="0">
                          <a:latin typeface="Times New Roman" pitchFamily="18" charset="0"/>
                          <a:cs typeface="Times New Roman" pitchFamily="18" charset="0"/>
                        </a:rPr>
                        <a:t>Subvenire</a:t>
                      </a:r>
                      <a:r>
                        <a:rPr lang="ru-RU" sz="1800" b="1" dirty="0" smtClean="0">
                          <a:latin typeface="Times New Roman" pitchFamily="18" charset="0"/>
                          <a:cs typeface="Times New Roman" pitchFamily="18" charset="0"/>
                        </a:rPr>
                        <a:t>» – приходить на помощь)</a:t>
                      </a:r>
                      <a:endParaRPr lang="ru-RU" sz="1800" b="1"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Предоставляются на финансирование «переданных» другим публично-правовым образованиям полномочий</a:t>
                      </a:r>
                      <a:endParaRPr lang="ru-RU" sz="1800" dirty="0">
                        <a:latin typeface="Times New Roman" pitchFamily="18" charset="0"/>
                        <a:cs typeface="Times New Roman" pitchFamily="18" charset="0"/>
                      </a:endParaRPr>
                    </a:p>
                  </a:txBody>
                  <a:tcPr anchor="ctr"/>
                </a:tc>
              </a:tr>
              <a:tr h="1093225">
                <a:tc>
                  <a:txBody>
                    <a:bodyPr/>
                    <a:lstStyle/>
                    <a:p>
                      <a:r>
                        <a:rPr lang="ru-RU" sz="1800" b="1" dirty="0" smtClean="0">
                          <a:latin typeface="Times New Roman" pitchFamily="18" charset="0"/>
                          <a:cs typeface="Times New Roman" pitchFamily="18" charset="0"/>
                        </a:rPr>
                        <a:t>Субсидии (от лат. «</a:t>
                      </a:r>
                      <a:r>
                        <a:rPr lang="en-US" sz="1800" b="1" dirty="0" err="1" smtClean="0">
                          <a:latin typeface="Times New Roman" pitchFamily="18" charset="0"/>
                          <a:cs typeface="Times New Roman" pitchFamily="18" charset="0"/>
                        </a:rPr>
                        <a:t>Subsidium</a:t>
                      </a:r>
                      <a:r>
                        <a:rPr lang="ru-RU" sz="1800" b="1" dirty="0" smtClean="0">
                          <a:latin typeface="Times New Roman" pitchFamily="18" charset="0"/>
                          <a:cs typeface="Times New Roman" pitchFamily="18" charset="0"/>
                        </a:rPr>
                        <a:t>» - поддержка)</a:t>
                      </a:r>
                      <a:endParaRPr lang="ru-RU" sz="1800" b="1" dirty="0">
                        <a:latin typeface="Times New Roman" pitchFamily="18" charset="0"/>
                        <a:cs typeface="Times New Roman" pitchFamily="18" charset="0"/>
                      </a:endParaRPr>
                    </a:p>
                  </a:txBody>
                  <a:tcPr anchor="ctr"/>
                </a:tc>
                <a:tc>
                  <a:txBody>
                    <a:bodyPr/>
                    <a:lstStyle/>
                    <a:p>
                      <a:pPr algn="ctr"/>
                      <a:r>
                        <a:rPr lang="ru-RU" sz="1800" dirty="0" smtClean="0">
                          <a:latin typeface="Times New Roman" pitchFamily="18" charset="0"/>
                          <a:cs typeface="Times New Roman" pitchFamily="18" charset="0"/>
                        </a:rPr>
                        <a:t>Предоставляются на условиях долевого софинансирования расходов других бюджетов</a:t>
                      </a:r>
                      <a:endParaRPr lang="ru-RU" sz="1800" dirty="0">
                        <a:latin typeface="Times New Roman" pitchFamily="18" charset="0"/>
                        <a:cs typeface="Times New Roman" pitchFamily="18" charset="0"/>
                      </a:endParaRPr>
                    </a:p>
                  </a:txBody>
                  <a:tcPr anchor="ctr"/>
                </a:tc>
              </a:tr>
            </a:tbl>
          </a:graphicData>
        </a:graphic>
      </p:graphicFrame>
      <p:sp>
        <p:nvSpPr>
          <p:cNvPr id="8" name="Прямоугольник 7"/>
          <p:cNvSpPr/>
          <p:nvPr/>
        </p:nvSpPr>
        <p:spPr>
          <a:xfrm>
            <a:off x="1187624" y="1124745"/>
            <a:ext cx="7704856" cy="369332"/>
          </a:xfrm>
          <a:prstGeom prst="rect">
            <a:avLst/>
          </a:prstGeom>
        </p:spPr>
        <p:txBody>
          <a:bodyPr wrap="square">
            <a:spAutoFit/>
          </a:bodyPr>
          <a:lstStyle/>
          <a:p>
            <a:pPr algn="ctr"/>
            <a:r>
              <a:rPr lang="ru-RU" sz="1600" b="1" dirty="0" smtClean="0">
                <a:latin typeface="Times New Roman" pitchFamily="18" charset="0"/>
                <a:cs typeface="Times New Roman" pitchFamily="18" charset="0"/>
              </a:rPr>
              <a:t>Межбюджетные</a:t>
            </a:r>
            <a:r>
              <a:rPr lang="ru-RU" b="1" dirty="0" smtClean="0">
                <a:latin typeface="Times New Roman" pitchFamily="18" charset="0"/>
                <a:cs typeface="Times New Roman" pitchFamily="18" charset="0"/>
              </a:rPr>
              <a:t> трансферты – основной вид безвозмездных перечислений</a:t>
            </a:r>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2"/>
          <p:cNvSpPr txBox="1"/>
          <p:nvPr/>
        </p:nvSpPr>
        <p:spPr>
          <a:xfrm>
            <a:off x="1403648" y="980729"/>
            <a:ext cx="7128792" cy="720080"/>
          </a:xfrm>
          <a:prstGeom prst="rect">
            <a:avLst/>
          </a:prstGeom>
          <a:noFill/>
          <a:ln>
            <a:noFill/>
          </a:ln>
        </p:spPr>
        <p:txBody>
          <a:bodyPr lIns="90000" tIns="45000" rIns="90000" bIns="45000"/>
          <a:lstStyle/>
          <a:p>
            <a:pPr algn="just" fontAlgn="auto">
              <a:spcBef>
                <a:spcPts val="0"/>
              </a:spcBef>
              <a:spcAft>
                <a:spcPts val="0"/>
              </a:spcAft>
              <a:defRPr/>
            </a:pPr>
            <a:r>
              <a:rPr lang="ru-RU" sz="1600" b="1" spc="-1" dirty="0" smtClean="0">
                <a:uFill>
                  <a:solidFill>
                    <a:srgbClr val="FFFFFF"/>
                  </a:solidFill>
                </a:uFill>
                <a:latin typeface="Times New Roman" panose="02020603050405020304" pitchFamily="18" charset="0"/>
                <a:cs typeface="Times New Roman" panose="02020603050405020304" pitchFamily="18" charset="0"/>
              </a:rPr>
              <a:t>Бюджетный процесс </a:t>
            </a:r>
            <a:r>
              <a:rPr lang="ru-RU" sz="1600" spc="-1" dirty="0" smtClean="0">
                <a:uFill>
                  <a:solidFill>
                    <a:srgbClr val="FFFFFF"/>
                  </a:solidFill>
                </a:uFill>
                <a:latin typeface="Times New Roman" panose="02020603050405020304" pitchFamily="18" charset="0"/>
                <a:cs typeface="Times New Roman" panose="02020603050405020304" pitchFamily="18" charset="0"/>
              </a:rPr>
              <a:t>представляет </a:t>
            </a:r>
            <a:r>
              <a:rPr lang="ru-RU" sz="1600" spc="-1" dirty="0">
                <a:uFill>
                  <a:solidFill>
                    <a:srgbClr val="FFFFFF"/>
                  </a:solidFill>
                </a:uFill>
                <a:latin typeface="Times New Roman" panose="02020603050405020304" pitchFamily="18" charset="0"/>
                <a:cs typeface="Times New Roman" panose="02020603050405020304" pitchFamily="18" charset="0"/>
              </a:rPr>
              <a:t>собой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600" spc="-1" dirty="0">
              <a:uFill>
                <a:solidFill>
                  <a:srgbClr val="FFFFFF"/>
                </a:solidFill>
              </a:uFill>
              <a:latin typeface="Times New Roman" panose="02020603050405020304" pitchFamily="18" charset="0"/>
              <a:cs typeface="Times New Roman" panose="02020603050405020304" pitchFamily="18" charset="0"/>
            </a:endParaRPr>
          </a:p>
        </p:txBody>
      </p:sp>
      <p:sp>
        <p:nvSpPr>
          <p:cNvPr id="292" name="CustomShape 3"/>
          <p:cNvSpPr/>
          <p:nvPr/>
        </p:nvSpPr>
        <p:spPr>
          <a:xfrm>
            <a:off x="2843808" y="1916832"/>
            <a:ext cx="4032448" cy="504056"/>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ru-RU" sz="1600" b="1" spc="-1" dirty="0">
                <a:solidFill>
                  <a:srgbClr val="7030A0"/>
                </a:solidFill>
                <a:uFill>
                  <a:solidFill>
                    <a:srgbClr val="FFFFFF"/>
                  </a:solidFill>
                </a:uFill>
                <a:latin typeface="Times New Roman" panose="02020603050405020304" pitchFamily="18" charset="0"/>
                <a:cs typeface="Times New Roman" panose="02020603050405020304" pitchFamily="18" charset="0"/>
              </a:rPr>
              <a:t>СТАДИИ БЮДЖЕТНОГО ПРОЦЕССА</a:t>
            </a:r>
            <a:endParaRPr lang="ru-RU"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293" name="CustomShape 4"/>
          <p:cNvSpPr/>
          <p:nvPr/>
        </p:nvSpPr>
        <p:spPr>
          <a:xfrm>
            <a:off x="1494235" y="3140968"/>
            <a:ext cx="1133549" cy="1368152"/>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ru-RU" sz="1400" b="1" spc="-1" dirty="0">
                <a:solidFill>
                  <a:srgbClr val="7030A0"/>
                </a:solidFill>
                <a:uFill>
                  <a:solidFill>
                    <a:srgbClr val="FFFFFF"/>
                  </a:solidFill>
                </a:uFill>
                <a:latin typeface="Times New Roman" panose="02020603050405020304" pitchFamily="18" charset="0"/>
                <a:cs typeface="Times New Roman" panose="02020603050405020304" pitchFamily="18" charset="0"/>
              </a:rPr>
              <a:t>1. Разработка проекта бюджета</a:t>
            </a:r>
            <a:endParaRPr lang="ru-RU"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294" name="CustomShape 5"/>
          <p:cNvSpPr/>
          <p:nvPr/>
        </p:nvSpPr>
        <p:spPr>
          <a:xfrm>
            <a:off x="2771800" y="3140968"/>
            <a:ext cx="1296144" cy="1368152"/>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ru-RU" sz="1400" b="1" spc="-1" dirty="0">
                <a:solidFill>
                  <a:srgbClr val="7030A0"/>
                </a:solidFill>
                <a:uFill>
                  <a:solidFill>
                    <a:srgbClr val="FFFFFF"/>
                  </a:solidFill>
                </a:uFill>
                <a:latin typeface="Times New Roman" panose="02020603050405020304" pitchFamily="18" charset="0"/>
                <a:cs typeface="Times New Roman" panose="02020603050405020304" pitchFamily="18" charset="0"/>
              </a:rPr>
              <a:t>2. Рассмотрение проекта бюджета</a:t>
            </a:r>
            <a:endParaRPr lang="ru-RU"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295" name="CustomShape 6"/>
          <p:cNvSpPr/>
          <p:nvPr/>
        </p:nvSpPr>
        <p:spPr>
          <a:xfrm>
            <a:off x="4211960" y="3140968"/>
            <a:ext cx="1296144" cy="1368152"/>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ru-RU" sz="1400" b="1" spc="-1" dirty="0">
                <a:solidFill>
                  <a:srgbClr val="7030A0"/>
                </a:solidFill>
                <a:uFill>
                  <a:solidFill>
                    <a:srgbClr val="FFFFFF"/>
                  </a:solidFill>
                </a:uFill>
                <a:latin typeface="Times New Roman" panose="02020603050405020304" pitchFamily="18" charset="0"/>
                <a:cs typeface="Times New Roman" panose="02020603050405020304" pitchFamily="18" charset="0"/>
              </a:rPr>
              <a:t>3. Утверждение проекта бюджета</a:t>
            </a:r>
            <a:endParaRPr lang="ru-RU"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296" name="CustomShape 7"/>
          <p:cNvSpPr/>
          <p:nvPr/>
        </p:nvSpPr>
        <p:spPr>
          <a:xfrm>
            <a:off x="5652120" y="3140968"/>
            <a:ext cx="1224136" cy="1368152"/>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ru-RU" sz="1400" b="1" spc="-1" dirty="0">
                <a:solidFill>
                  <a:srgbClr val="7030A0"/>
                </a:solidFill>
                <a:uFill>
                  <a:solidFill>
                    <a:srgbClr val="FFFFFF"/>
                  </a:solidFill>
                </a:uFill>
                <a:latin typeface="Times New Roman" panose="02020603050405020304" pitchFamily="18" charset="0"/>
                <a:cs typeface="Times New Roman" panose="02020603050405020304" pitchFamily="18" charset="0"/>
              </a:rPr>
              <a:t>4. Исполнение бюджета</a:t>
            </a:r>
            <a:endParaRPr lang="ru-RU"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297" name="CustomShape 8"/>
          <p:cNvSpPr/>
          <p:nvPr/>
        </p:nvSpPr>
        <p:spPr>
          <a:xfrm>
            <a:off x="7092280" y="3140968"/>
            <a:ext cx="1440159" cy="1368152"/>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ru-RU" sz="1400" b="1" spc="-1" dirty="0">
                <a:solidFill>
                  <a:srgbClr val="7030A0"/>
                </a:solidFill>
                <a:uFill>
                  <a:solidFill>
                    <a:srgbClr val="FFFFFF"/>
                  </a:solidFill>
                </a:uFill>
                <a:latin typeface="Times New Roman" panose="02020603050405020304" pitchFamily="18" charset="0"/>
                <a:cs typeface="Times New Roman" panose="02020603050405020304" pitchFamily="18" charset="0"/>
              </a:rPr>
              <a:t>5. </a:t>
            </a:r>
            <a:endParaRPr lang="en-US" sz="1400" b="1" spc="-1" dirty="0" smtClean="0">
              <a:solidFill>
                <a:srgbClr val="7030A0"/>
              </a:solidFill>
              <a:uFill>
                <a:solidFill>
                  <a:srgbClr val="FFFFFF"/>
                </a:solidFill>
              </a:u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spc="-1" dirty="0" smtClean="0">
                <a:solidFill>
                  <a:srgbClr val="7030A0"/>
                </a:solidFill>
                <a:uFill>
                  <a:solidFill>
                    <a:srgbClr val="FFFFFF"/>
                  </a:solidFill>
                </a:uFill>
                <a:latin typeface="Times New Roman" panose="02020603050405020304" pitchFamily="18" charset="0"/>
                <a:cs typeface="Times New Roman" panose="02020603050405020304" pitchFamily="18" charset="0"/>
              </a:rPr>
              <a:t>Рассмотрение </a:t>
            </a:r>
            <a:r>
              <a:rPr lang="ru-RU" sz="1400" b="1" spc="-1" dirty="0">
                <a:solidFill>
                  <a:srgbClr val="7030A0"/>
                </a:solidFill>
                <a:uFill>
                  <a:solidFill>
                    <a:srgbClr val="FFFFFF"/>
                  </a:solidFill>
                </a:uFill>
                <a:latin typeface="Times New Roman" panose="02020603050405020304" pitchFamily="18" charset="0"/>
                <a:cs typeface="Times New Roman" panose="02020603050405020304" pitchFamily="18" charset="0"/>
              </a:rPr>
              <a:t>и утверждение отчета об исполнении бюджета</a:t>
            </a:r>
            <a:endParaRPr lang="ru-RU"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298" name="Line 9"/>
          <p:cNvSpPr/>
          <p:nvPr/>
        </p:nvSpPr>
        <p:spPr>
          <a:xfrm>
            <a:off x="4644008" y="2420888"/>
            <a:ext cx="0" cy="359792"/>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299" name="Line 10"/>
          <p:cNvSpPr/>
          <p:nvPr/>
        </p:nvSpPr>
        <p:spPr>
          <a:xfrm>
            <a:off x="1835696" y="2780928"/>
            <a:ext cx="5976000" cy="0"/>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00" name="Line 11"/>
          <p:cNvSpPr/>
          <p:nvPr/>
        </p:nvSpPr>
        <p:spPr>
          <a:xfrm>
            <a:off x="1835696" y="2780928"/>
            <a:ext cx="0" cy="358775"/>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01" name="Line 12"/>
          <p:cNvSpPr/>
          <p:nvPr/>
        </p:nvSpPr>
        <p:spPr>
          <a:xfrm>
            <a:off x="3419872" y="2780928"/>
            <a:ext cx="0" cy="358775"/>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02" name="Line 13"/>
          <p:cNvSpPr/>
          <p:nvPr/>
        </p:nvSpPr>
        <p:spPr>
          <a:xfrm>
            <a:off x="4860032" y="2780928"/>
            <a:ext cx="0" cy="358775"/>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03" name="Line 14"/>
          <p:cNvSpPr/>
          <p:nvPr/>
        </p:nvSpPr>
        <p:spPr>
          <a:xfrm>
            <a:off x="6228184" y="2780928"/>
            <a:ext cx="0" cy="358775"/>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04" name="Line 15"/>
          <p:cNvSpPr/>
          <p:nvPr/>
        </p:nvSpPr>
        <p:spPr>
          <a:xfrm>
            <a:off x="7812360" y="2780928"/>
            <a:ext cx="0" cy="358775"/>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05" name="Line 16"/>
          <p:cNvSpPr/>
          <p:nvPr/>
        </p:nvSpPr>
        <p:spPr>
          <a:xfrm>
            <a:off x="5580112" y="4941168"/>
            <a:ext cx="1296000" cy="0"/>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06" name="Line 17"/>
          <p:cNvSpPr/>
          <p:nvPr/>
        </p:nvSpPr>
        <p:spPr>
          <a:xfrm flipV="1">
            <a:off x="5580112" y="4581128"/>
            <a:ext cx="0" cy="360363"/>
          </a:xfrm>
          <a:prstGeom prst="line">
            <a:avLst/>
          </a:prstGeom>
          <a:ln w="15840">
            <a:solidFill>
              <a:schemeClr val="accent5">
                <a:lumMod val="75000"/>
              </a:schemeClr>
            </a:solidFill>
            <a:round/>
            <a:tailEnd type="stealth" w="lg" len="lg"/>
          </a:ln>
        </p:spPr>
        <p:style>
          <a:lnRef idx="0">
            <a:scrgbClr r="0" g="0" b="0"/>
          </a:lnRef>
          <a:fillRef idx="0">
            <a:scrgbClr r="0" g="0" b="0"/>
          </a:fillRef>
          <a:effectRef idx="0">
            <a:scrgbClr r="0" g="0" b="0"/>
          </a:effectRef>
          <a:fontRef idx="minor"/>
        </p:style>
      </p:sp>
      <p:sp>
        <p:nvSpPr>
          <p:cNvPr id="307" name="Line 18"/>
          <p:cNvSpPr/>
          <p:nvPr/>
        </p:nvSpPr>
        <p:spPr>
          <a:xfrm flipV="1">
            <a:off x="6876256" y="4581128"/>
            <a:ext cx="0" cy="360363"/>
          </a:xfrm>
          <a:prstGeom prst="line">
            <a:avLst/>
          </a:prstGeom>
          <a:ln w="15840">
            <a:solidFill>
              <a:schemeClr val="accent5">
                <a:lumMod val="75000"/>
              </a:schemeClr>
            </a:solidFill>
            <a:round/>
            <a:tailEnd type="stealth" w="lg" len="lg"/>
          </a:ln>
        </p:spPr>
        <p:style>
          <a:lnRef idx="0">
            <a:scrgbClr r="0" g="0" b="0"/>
          </a:lnRef>
          <a:fillRef idx="0">
            <a:scrgbClr r="0" g="0" b="0"/>
          </a:fillRef>
          <a:effectRef idx="0">
            <a:scrgbClr r="0" g="0" b="0"/>
          </a:effectRef>
          <a:fontRef idx="minor"/>
        </p:style>
      </p:sp>
      <p:sp>
        <p:nvSpPr>
          <p:cNvPr id="308" name="CustomShape 19"/>
          <p:cNvSpPr/>
          <p:nvPr/>
        </p:nvSpPr>
        <p:spPr>
          <a:xfrm>
            <a:off x="5508104" y="5085184"/>
            <a:ext cx="1440160" cy="360040"/>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fontAlgn="auto">
              <a:spcBef>
                <a:spcPts val="0"/>
              </a:spcBef>
              <a:spcAft>
                <a:spcPts val="0"/>
              </a:spcAft>
              <a:defRPr/>
            </a:pPr>
            <a:r>
              <a:rPr lang="ru-RU" sz="1400" b="1" i="1" spc="-1" dirty="0">
                <a:solidFill>
                  <a:srgbClr val="7030A0"/>
                </a:solidFill>
                <a:uFill>
                  <a:solidFill>
                    <a:srgbClr val="FFFFFF"/>
                  </a:solidFill>
                </a:uFill>
                <a:latin typeface="Times New Roman" panose="02020603050405020304" pitchFamily="18" charset="0"/>
                <a:cs typeface="Times New Roman" panose="02020603050405020304" pitchFamily="18" charset="0"/>
              </a:rPr>
              <a:t>Бюджетный год</a:t>
            </a:r>
            <a:endParaRPr lang="ru-RU"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309" name="Line 20"/>
          <p:cNvSpPr/>
          <p:nvPr/>
        </p:nvSpPr>
        <p:spPr>
          <a:xfrm>
            <a:off x="1331640" y="6165304"/>
            <a:ext cx="7128000" cy="0"/>
          </a:xfrm>
          <a:prstGeom prst="line">
            <a:avLst/>
          </a:prstGeom>
          <a:ln w="15840">
            <a:solidFill>
              <a:schemeClr val="accent5">
                <a:lumMod val="75000"/>
              </a:schemeClr>
            </a:solidFill>
            <a:round/>
          </a:ln>
        </p:spPr>
        <p:style>
          <a:lnRef idx="0">
            <a:scrgbClr r="0" g="0" b="0"/>
          </a:lnRef>
          <a:fillRef idx="0">
            <a:scrgbClr r="0" g="0" b="0"/>
          </a:fillRef>
          <a:effectRef idx="0">
            <a:scrgbClr r="0" g="0" b="0"/>
          </a:effectRef>
          <a:fontRef idx="minor"/>
        </p:style>
      </p:sp>
      <p:sp>
        <p:nvSpPr>
          <p:cNvPr id="310" name="Line 21"/>
          <p:cNvSpPr/>
          <p:nvPr/>
        </p:nvSpPr>
        <p:spPr>
          <a:xfrm flipV="1">
            <a:off x="1331640" y="5805264"/>
            <a:ext cx="0" cy="360362"/>
          </a:xfrm>
          <a:prstGeom prst="line">
            <a:avLst/>
          </a:prstGeom>
          <a:ln w="15840">
            <a:solidFill>
              <a:schemeClr val="accent5">
                <a:lumMod val="75000"/>
              </a:schemeClr>
            </a:solidFill>
            <a:round/>
            <a:tailEnd type="stealth" w="lg" len="lg"/>
          </a:ln>
        </p:spPr>
        <p:style>
          <a:lnRef idx="0">
            <a:scrgbClr r="0" g="0" b="0"/>
          </a:lnRef>
          <a:fillRef idx="0">
            <a:scrgbClr r="0" g="0" b="0"/>
          </a:fillRef>
          <a:effectRef idx="0">
            <a:scrgbClr r="0" g="0" b="0"/>
          </a:effectRef>
          <a:fontRef idx="minor"/>
        </p:style>
      </p:sp>
      <p:sp>
        <p:nvSpPr>
          <p:cNvPr id="311" name="Line 22"/>
          <p:cNvSpPr/>
          <p:nvPr/>
        </p:nvSpPr>
        <p:spPr>
          <a:xfrm flipV="1">
            <a:off x="8460432" y="5805264"/>
            <a:ext cx="0" cy="360362"/>
          </a:xfrm>
          <a:prstGeom prst="line">
            <a:avLst/>
          </a:prstGeom>
          <a:ln w="15840">
            <a:solidFill>
              <a:schemeClr val="accent5">
                <a:lumMod val="75000"/>
              </a:schemeClr>
            </a:solidFill>
            <a:round/>
            <a:tailEnd type="stealth" w="lg" len="lg"/>
          </a:ln>
        </p:spPr>
        <p:style>
          <a:lnRef idx="0">
            <a:scrgbClr r="0" g="0" b="0"/>
          </a:lnRef>
          <a:fillRef idx="0">
            <a:scrgbClr r="0" g="0" b="0"/>
          </a:fillRef>
          <a:effectRef idx="0">
            <a:scrgbClr r="0" g="0" b="0"/>
          </a:effectRef>
          <a:fontRef idx="minor"/>
        </p:style>
      </p:sp>
      <p:sp>
        <p:nvSpPr>
          <p:cNvPr id="312" name="CustomShape 23"/>
          <p:cNvSpPr/>
          <p:nvPr/>
        </p:nvSpPr>
        <p:spPr>
          <a:xfrm>
            <a:off x="1475656" y="5661248"/>
            <a:ext cx="6840760" cy="360040"/>
          </a:xfrm>
          <a:prstGeom prst="rect">
            <a:avLst/>
          </a:prstGeom>
          <a:solidFill>
            <a:schemeClr val="accent5">
              <a:lumMod val="40000"/>
              <a:lumOff val="60000"/>
            </a:schemeClr>
          </a:solidFill>
          <a:ln w="15840">
            <a:solidFill>
              <a:schemeClr val="accent5">
                <a:lumMod val="75000"/>
              </a:schemeClr>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fontAlgn="auto">
              <a:spcBef>
                <a:spcPts val="0"/>
              </a:spcBef>
              <a:spcAft>
                <a:spcPts val="0"/>
              </a:spcAft>
              <a:defRPr/>
            </a:pPr>
            <a:r>
              <a:rPr lang="ru-RU" sz="1400" b="1" i="1" spc="-1" dirty="0">
                <a:solidFill>
                  <a:srgbClr val="7030A0"/>
                </a:solidFill>
                <a:uFill>
                  <a:solidFill>
                    <a:srgbClr val="FFFFFF"/>
                  </a:solidFill>
                </a:uFill>
                <a:latin typeface="Times New Roman" panose="02020603050405020304" pitchFamily="18" charset="0"/>
                <a:cs typeface="Times New Roman" panose="02020603050405020304" pitchFamily="18" charset="0"/>
              </a:rPr>
              <a:t>Бюджетный период</a:t>
            </a:r>
            <a:endParaRPr lang="ru-RU"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25" name="Заголовок 1"/>
          <p:cNvSpPr txBox="1">
            <a:spLocks/>
          </p:cNvSpPr>
          <p:nvPr/>
        </p:nvSpPr>
        <p:spPr>
          <a:xfrm>
            <a:off x="683568" y="260648"/>
            <a:ext cx="7920880" cy="810898"/>
          </a:xfrm>
          <a:prstGeom prst="rect">
            <a:avLst/>
          </a:prstGeom>
        </p:spPr>
        <p:txBody>
          <a:bodyPr>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600" dirty="0" smtClean="0">
                <a:solidFill>
                  <a:schemeClr val="accent3">
                    <a:lumMod val="75000"/>
                  </a:schemeClr>
                </a:solidFill>
                <a:latin typeface="Times New Roman" pitchFamily="18" charset="0"/>
                <a:cs typeface="Times New Roman" pitchFamily="18" charset="0"/>
              </a:rPr>
              <a:t>Основные понятия и термины</a:t>
            </a:r>
            <a:endParaRPr lang="ru-RU" sz="3600" dirty="0">
              <a:solidFill>
                <a:schemeClr val="accent3">
                  <a:lumMod val="7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https://aftershock.news/sites/default/files/u21540/teasers/%D0%A4%D0%B8%D0%BD%D0%B0%D0%BD%D1%81%D1%8B.jpg"/>
          <p:cNvPicPr/>
          <p:nvPr/>
        </p:nvPicPr>
        <p:blipFill>
          <a:blip r:embed="rId2" cstate="print"/>
          <a:srcRect/>
          <a:stretch>
            <a:fillRect/>
          </a:stretch>
        </p:blipFill>
        <p:spPr bwMode="auto">
          <a:xfrm>
            <a:off x="1115617" y="2852936"/>
            <a:ext cx="6611546" cy="3595732"/>
          </a:xfrm>
          <a:prstGeom prst="rect">
            <a:avLst/>
          </a:prstGeom>
          <a:noFill/>
          <a:ln w="9525">
            <a:noFill/>
            <a:miter lim="800000"/>
            <a:headEnd/>
            <a:tailEnd/>
          </a:ln>
        </p:spPr>
      </p:pic>
      <p:sp>
        <p:nvSpPr>
          <p:cNvPr id="8" name="Заголовок 1"/>
          <p:cNvSpPr>
            <a:spLocks noGrp="1"/>
          </p:cNvSpPr>
          <p:nvPr>
            <p:ph type="title"/>
          </p:nvPr>
        </p:nvSpPr>
        <p:spPr>
          <a:xfrm>
            <a:off x="1142976" y="428604"/>
            <a:ext cx="7612376" cy="642942"/>
          </a:xfrm>
        </p:spPr>
        <p:txBody>
          <a:bodyPr>
            <a:normAutofit/>
          </a:bodyPr>
          <a:lstStyle/>
          <a:p>
            <a:pPr algn="ctr"/>
            <a:r>
              <a:rPr lang="ru-RU" sz="3600" dirty="0" smtClean="0">
                <a:solidFill>
                  <a:schemeClr val="accent3">
                    <a:lumMod val="75000"/>
                  </a:schemeClr>
                </a:solidFill>
                <a:latin typeface="Times New Roman" pitchFamily="18" charset="0"/>
                <a:cs typeface="Times New Roman" pitchFamily="18" charset="0"/>
              </a:rPr>
              <a:t>Основные понятия и термины</a:t>
            </a:r>
            <a:endParaRPr lang="ru-RU" sz="3600" dirty="0">
              <a:solidFill>
                <a:schemeClr val="accent3">
                  <a:lumMod val="75000"/>
                </a:schemeClr>
              </a:solidFill>
              <a:latin typeface="Times New Roman" pitchFamily="18" charset="0"/>
              <a:cs typeface="Times New Roman" pitchFamily="18" charset="0"/>
            </a:endParaRPr>
          </a:p>
        </p:txBody>
      </p:sp>
      <p:sp>
        <p:nvSpPr>
          <p:cNvPr id="5" name="TextBox 4"/>
          <p:cNvSpPr txBox="1"/>
          <p:nvPr/>
        </p:nvSpPr>
        <p:spPr>
          <a:xfrm>
            <a:off x="6444208" y="1652654"/>
            <a:ext cx="2463662" cy="1477328"/>
          </a:xfrm>
          <a:prstGeom prst="rect">
            <a:avLst/>
          </a:prstGeom>
          <a:noFill/>
        </p:spPr>
        <p:txBody>
          <a:bodyPr wrap="square" rtlCol="0">
            <a:spAutoFit/>
          </a:bodyPr>
          <a:lstStyle/>
          <a:p>
            <a:pPr algn="ctr"/>
            <a:r>
              <a:rPr lang="ru-RU" altLang="ru-RU" b="1" dirty="0">
                <a:solidFill>
                  <a:srgbClr val="000000"/>
                </a:solidFill>
                <a:latin typeface="Times New Roman" pitchFamily="18" charset="0"/>
                <a:cs typeface="Times New Roman" pitchFamily="18" charset="0"/>
              </a:rPr>
              <a:t>Е</a:t>
            </a:r>
            <a:r>
              <a:rPr lang="ru-RU" altLang="ru-RU" b="1" dirty="0" smtClean="0">
                <a:solidFill>
                  <a:srgbClr val="000000"/>
                </a:solidFill>
                <a:latin typeface="Times New Roman" pitchFamily="18" charset="0"/>
                <a:cs typeface="Times New Roman" pitchFamily="18" charset="0"/>
              </a:rPr>
              <a:t>сли расходная часть бюджета превышает доходную, то бюджет формируется с</a:t>
            </a:r>
          </a:p>
          <a:p>
            <a:pPr algn="ctr"/>
            <a:r>
              <a:rPr lang="ru-RU" altLang="ru-RU" b="1" dirty="0" smtClean="0">
                <a:solidFill>
                  <a:srgbClr val="FF0000"/>
                </a:solidFill>
                <a:latin typeface="Times New Roman" pitchFamily="18" charset="0"/>
                <a:cs typeface="Times New Roman" pitchFamily="18" charset="0"/>
              </a:rPr>
              <a:t>ДЕФИЦИТОМ</a:t>
            </a:r>
          </a:p>
        </p:txBody>
      </p:sp>
      <p:sp>
        <p:nvSpPr>
          <p:cNvPr id="6" name="TextBox 5"/>
          <p:cNvSpPr txBox="1"/>
          <p:nvPr/>
        </p:nvSpPr>
        <p:spPr>
          <a:xfrm>
            <a:off x="266504" y="1628800"/>
            <a:ext cx="2670566" cy="1477328"/>
          </a:xfrm>
          <a:prstGeom prst="rect">
            <a:avLst/>
          </a:prstGeom>
          <a:noFill/>
        </p:spPr>
        <p:txBody>
          <a:bodyPr wrap="square" rtlCol="0">
            <a:spAutoFit/>
          </a:bodyPr>
          <a:lstStyle/>
          <a:p>
            <a:pPr algn="ctr"/>
            <a:r>
              <a:rPr lang="ru-RU" altLang="ru-RU" b="1" dirty="0">
                <a:solidFill>
                  <a:srgbClr val="000000"/>
                </a:solidFill>
                <a:latin typeface="Times New Roman" pitchFamily="18" charset="0"/>
                <a:cs typeface="Times New Roman" pitchFamily="18" charset="0"/>
              </a:rPr>
              <a:t>П</a:t>
            </a:r>
            <a:r>
              <a:rPr lang="ru-RU" altLang="ru-RU" b="1" dirty="0" smtClean="0">
                <a:solidFill>
                  <a:srgbClr val="000000"/>
                </a:solidFill>
                <a:latin typeface="Times New Roman" pitchFamily="18" charset="0"/>
                <a:cs typeface="Times New Roman" pitchFamily="18" charset="0"/>
              </a:rPr>
              <a:t>ревышение доходов над расходами образует положительный остаток бюджета </a:t>
            </a:r>
          </a:p>
          <a:p>
            <a:pPr algn="ctr"/>
            <a:r>
              <a:rPr lang="ru-RU" altLang="ru-RU" b="1" dirty="0" smtClean="0">
                <a:solidFill>
                  <a:srgbClr val="3333FF"/>
                </a:solidFill>
                <a:latin typeface="Times New Roman" pitchFamily="18" charset="0"/>
                <a:cs typeface="Times New Roman" pitchFamily="18" charset="0"/>
              </a:rPr>
              <a:t>ПРОФИЦИТ</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259632" y="1571625"/>
            <a:ext cx="1512168" cy="895350"/>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lIns="90000" tIns="45000" rIns="90000" bIns="45000" anchor="ctr"/>
          <a:lstStyle/>
          <a:p>
            <a:pPr algn="ctr" fontAlgn="auto">
              <a:spcBef>
                <a:spcPts val="0"/>
              </a:spcBef>
              <a:spcAft>
                <a:spcPts val="0"/>
              </a:spcAft>
              <a:defRPr/>
            </a:pPr>
            <a:r>
              <a:rPr lang="ru-RU" b="1" spc="-1" dirty="0">
                <a:solidFill>
                  <a:srgbClr val="000000"/>
                </a:solidFill>
                <a:uFill>
                  <a:solidFill>
                    <a:srgbClr val="FFFFFF"/>
                  </a:solidFill>
                </a:uFill>
                <a:latin typeface="Times New Roman"/>
              </a:rPr>
              <a:t>Показатели</a:t>
            </a:r>
            <a:endParaRPr lang="ru-RU" spc="-1" dirty="0">
              <a:solidFill>
                <a:srgbClr val="000000"/>
              </a:solidFill>
              <a:uFill>
                <a:solidFill>
                  <a:srgbClr val="FFFFFF"/>
                </a:solidFill>
              </a:uFill>
              <a:latin typeface="Arial"/>
            </a:endParaRPr>
          </a:p>
        </p:txBody>
      </p:sp>
      <p:sp>
        <p:nvSpPr>
          <p:cNvPr id="363" name="CustomShape 3"/>
          <p:cNvSpPr/>
          <p:nvPr/>
        </p:nvSpPr>
        <p:spPr>
          <a:xfrm>
            <a:off x="2987824" y="5949280"/>
            <a:ext cx="1728189" cy="720080"/>
          </a:xfrm>
          <a:prstGeom prst="roundRect">
            <a:avLst>
              <a:gd name="adj" fmla="val 50000"/>
            </a:avLst>
          </a:prstGeom>
          <a:blipFill>
            <a:blip r:embed="rId2" cstate="print"/>
            <a:tile/>
          </a:blipFill>
          <a:ln>
            <a:noFill/>
          </a:ln>
          <a:effectLst>
            <a:outerShdw blurRad="95000" algn="tl" rotWithShape="0">
              <a:srgbClr val="000000">
                <a:alpha val="50000"/>
              </a:srgbClr>
            </a:outerShdw>
          </a:effectLst>
        </p:spPr>
        <p:style>
          <a:lnRef idx="0">
            <a:schemeClr val="accent3"/>
          </a:lnRef>
          <a:fillRef idx="3">
            <a:schemeClr val="accent3"/>
          </a:fillRef>
          <a:effectRef idx="3">
            <a:schemeClr val="accent3"/>
          </a:effectRef>
          <a:fontRef idx="minor"/>
        </p:style>
        <p:txBody>
          <a:bodyPr lIns="90000" tIns="45000" rIns="90000" bIns="45000" anchor="ctr"/>
          <a:lstStyle/>
          <a:p>
            <a:pPr algn="ctr">
              <a:defRPr/>
            </a:pPr>
            <a:endParaRPr lang="ru-RU" b="1" dirty="0" smtClean="0">
              <a:solidFill>
                <a:srgbClr val="000000"/>
              </a:solidFill>
              <a:latin typeface="Times New Roman" pitchFamily="18" charset="0"/>
            </a:endParaRPr>
          </a:p>
          <a:p>
            <a:pPr algn="ctr">
              <a:defRPr/>
            </a:pPr>
            <a:r>
              <a:rPr lang="ru-RU" b="1" dirty="0" smtClean="0">
                <a:solidFill>
                  <a:srgbClr val="000000"/>
                </a:solidFill>
                <a:latin typeface="Times New Roman" pitchFamily="18" charset="0"/>
              </a:rPr>
              <a:t>0</a:t>
            </a:r>
            <a:endParaRPr lang="ru-RU" b="1" dirty="0">
              <a:solidFill>
                <a:srgbClr val="000000"/>
              </a:solidFill>
              <a:latin typeface="Arial" charset="0"/>
            </a:endParaRPr>
          </a:p>
          <a:p>
            <a:pPr algn="ctr">
              <a:defRPr/>
            </a:pPr>
            <a:endParaRPr lang="ru-RU" dirty="0">
              <a:solidFill>
                <a:srgbClr val="000000"/>
              </a:solidFill>
              <a:latin typeface="Arial" charset="0"/>
            </a:endParaRPr>
          </a:p>
        </p:txBody>
      </p:sp>
      <p:sp>
        <p:nvSpPr>
          <p:cNvPr id="364" name="CustomShape 4"/>
          <p:cNvSpPr/>
          <p:nvPr/>
        </p:nvSpPr>
        <p:spPr>
          <a:xfrm>
            <a:off x="1259632" y="2759760"/>
            <a:ext cx="1512168" cy="741248"/>
          </a:xfrm>
          <a:prstGeom prst="rect">
            <a:avLst/>
          </a:prstGeom>
          <a:blipFill>
            <a:blip r:embed="rId3" cstate="print"/>
            <a:tile/>
          </a:blipFill>
          <a:ln>
            <a:round/>
          </a:ln>
          <a:effectLst>
            <a:outerShdw blurRad="95000" rotWithShape="0">
              <a:srgbClr val="000000">
                <a:alpha val="50000"/>
              </a:srgbClr>
            </a:outerShdw>
            <a:softEdge rad="12700"/>
          </a:effectLst>
        </p:spPr>
        <p:style>
          <a:lnRef idx="1">
            <a:schemeClr val="accent1"/>
          </a:lnRef>
          <a:fillRef idx="2">
            <a:schemeClr val="accent1"/>
          </a:fillRef>
          <a:effectRef idx="1">
            <a:schemeClr val="accent1"/>
          </a:effectRef>
          <a:fontRef idx="minor"/>
        </p:style>
        <p:txBody>
          <a:bodyPr lIns="90000" tIns="45000" rIns="90000" bIns="45000"/>
          <a:lstStyle/>
          <a:p>
            <a:pPr algn="ctr" fontAlgn="auto">
              <a:spcBef>
                <a:spcPts val="0"/>
              </a:spcBef>
              <a:spcAft>
                <a:spcPts val="0"/>
              </a:spcAft>
              <a:defRPr/>
            </a:pPr>
            <a:r>
              <a:rPr lang="ru-RU" spc="-1" dirty="0">
                <a:solidFill>
                  <a:srgbClr val="000000"/>
                </a:solidFill>
                <a:uFill>
                  <a:solidFill>
                    <a:srgbClr val="FFFFFF"/>
                  </a:solidFill>
                </a:uFill>
                <a:latin typeface="Times New Roman"/>
              </a:rPr>
              <a:t>Доходы</a:t>
            </a:r>
            <a:endParaRPr lang="ru-RU" spc="-1" dirty="0">
              <a:solidFill>
                <a:srgbClr val="000000"/>
              </a:solidFill>
              <a:uFill>
                <a:solidFill>
                  <a:srgbClr val="FFFFFF"/>
                </a:solidFill>
              </a:uFill>
              <a:latin typeface="Arial"/>
            </a:endParaRPr>
          </a:p>
          <a:p>
            <a:pPr algn="ctr" fontAlgn="auto">
              <a:spcBef>
                <a:spcPts val="0"/>
              </a:spcBef>
              <a:spcAft>
                <a:spcPts val="0"/>
              </a:spcAft>
              <a:defRPr/>
            </a:pPr>
            <a:r>
              <a:rPr lang="ru-RU" spc="-1" dirty="0" smtClean="0">
                <a:solidFill>
                  <a:srgbClr val="000000"/>
                </a:solidFill>
                <a:uFill>
                  <a:solidFill>
                    <a:srgbClr val="FFFFFF"/>
                  </a:solidFill>
                </a:uFill>
                <a:latin typeface="Times New Roman"/>
              </a:rPr>
              <a:t>руб.</a:t>
            </a:r>
            <a:endParaRPr lang="ru-RU" spc="-1" dirty="0">
              <a:solidFill>
                <a:srgbClr val="000000"/>
              </a:solidFill>
              <a:uFill>
                <a:solidFill>
                  <a:srgbClr val="FFFFFF"/>
                </a:solidFill>
              </a:uFill>
              <a:latin typeface="Arial"/>
            </a:endParaRPr>
          </a:p>
        </p:txBody>
      </p:sp>
      <p:sp>
        <p:nvSpPr>
          <p:cNvPr id="365" name="CustomShape 5"/>
          <p:cNvSpPr/>
          <p:nvPr/>
        </p:nvSpPr>
        <p:spPr>
          <a:xfrm>
            <a:off x="1259632" y="3933056"/>
            <a:ext cx="1512168" cy="648072"/>
          </a:xfrm>
          <a:prstGeom prst="rect">
            <a:avLst/>
          </a:prstGeom>
          <a:blipFill>
            <a:blip r:embed="rId3" cstate="print"/>
            <a:tile/>
          </a:blipFill>
          <a:ln>
            <a:round/>
          </a:ln>
          <a:effectLst>
            <a:outerShdw blurRad="95000" rotWithShape="0">
              <a:srgbClr val="000000">
                <a:alpha val="50000"/>
              </a:srgbClr>
            </a:outerShdw>
            <a:softEdge rad="12700"/>
          </a:effectLst>
        </p:spPr>
        <p:style>
          <a:lnRef idx="1">
            <a:schemeClr val="accent1"/>
          </a:lnRef>
          <a:fillRef idx="2">
            <a:schemeClr val="accent1"/>
          </a:fillRef>
          <a:effectRef idx="1">
            <a:schemeClr val="accent1"/>
          </a:effectRef>
          <a:fontRef idx="minor"/>
        </p:style>
        <p:txBody>
          <a:bodyPr lIns="90000" tIns="45000" rIns="90000" bIns="45000"/>
          <a:lstStyle/>
          <a:p>
            <a:pPr algn="ctr" fontAlgn="auto">
              <a:spcBef>
                <a:spcPts val="0"/>
              </a:spcBef>
              <a:spcAft>
                <a:spcPts val="0"/>
              </a:spcAft>
              <a:defRPr/>
            </a:pPr>
            <a:r>
              <a:rPr lang="ru-RU" spc="-1" dirty="0">
                <a:solidFill>
                  <a:srgbClr val="000000"/>
                </a:solidFill>
                <a:uFill>
                  <a:solidFill>
                    <a:srgbClr val="FFFFFF"/>
                  </a:solidFill>
                </a:uFill>
                <a:latin typeface="Times New Roman"/>
              </a:rPr>
              <a:t>Расходы</a:t>
            </a:r>
            <a:endParaRPr lang="ru-RU" spc="-1" dirty="0">
              <a:solidFill>
                <a:srgbClr val="000000"/>
              </a:solidFill>
              <a:uFill>
                <a:solidFill>
                  <a:srgbClr val="FFFFFF"/>
                </a:solidFill>
              </a:uFill>
              <a:latin typeface="Arial"/>
            </a:endParaRPr>
          </a:p>
          <a:p>
            <a:pPr algn="ctr" fontAlgn="auto">
              <a:spcBef>
                <a:spcPts val="0"/>
              </a:spcBef>
              <a:spcAft>
                <a:spcPts val="0"/>
              </a:spcAft>
              <a:defRPr/>
            </a:pPr>
            <a:r>
              <a:rPr lang="ru-RU" spc="-1" dirty="0" smtClean="0">
                <a:solidFill>
                  <a:srgbClr val="000000"/>
                </a:solidFill>
                <a:uFill>
                  <a:solidFill>
                    <a:srgbClr val="FFFFFF"/>
                  </a:solidFill>
                </a:uFill>
                <a:latin typeface="Times New Roman"/>
              </a:rPr>
              <a:t>руб.</a:t>
            </a:r>
            <a:endParaRPr lang="ru-RU" spc="-1" dirty="0">
              <a:solidFill>
                <a:srgbClr val="000000"/>
              </a:solidFill>
              <a:uFill>
                <a:solidFill>
                  <a:srgbClr val="FFFFFF"/>
                </a:solidFill>
              </a:uFill>
              <a:latin typeface="Arial"/>
            </a:endParaRPr>
          </a:p>
        </p:txBody>
      </p:sp>
      <p:sp>
        <p:nvSpPr>
          <p:cNvPr id="366" name="CustomShape 6"/>
          <p:cNvSpPr/>
          <p:nvPr/>
        </p:nvSpPr>
        <p:spPr>
          <a:xfrm>
            <a:off x="1187624" y="5877272"/>
            <a:ext cx="1512168" cy="792088"/>
          </a:xfrm>
          <a:prstGeom prst="rect">
            <a:avLst/>
          </a:prstGeom>
          <a:blipFill>
            <a:blip r:embed="rId3" cstate="print"/>
            <a:tile/>
          </a:blipFill>
          <a:ln>
            <a:round/>
          </a:ln>
          <a:effectLst>
            <a:outerShdw blurRad="95000" rotWithShape="0">
              <a:srgbClr val="000000">
                <a:alpha val="50000"/>
              </a:srgbClr>
            </a:outerShdw>
            <a:softEdge rad="12700"/>
          </a:effectLst>
        </p:spPr>
        <p:style>
          <a:lnRef idx="1">
            <a:schemeClr val="accent1"/>
          </a:lnRef>
          <a:fillRef idx="2">
            <a:schemeClr val="accent1"/>
          </a:fillRef>
          <a:effectRef idx="1">
            <a:schemeClr val="accent1"/>
          </a:effectRef>
          <a:fontRef idx="minor"/>
        </p:style>
        <p:txBody>
          <a:bodyPr lIns="90000" tIns="45000" rIns="90000" bIns="45000"/>
          <a:lstStyle/>
          <a:p>
            <a:pPr algn="ctr" fontAlgn="auto">
              <a:spcBef>
                <a:spcPts val="0"/>
              </a:spcBef>
              <a:spcAft>
                <a:spcPts val="0"/>
              </a:spcAft>
              <a:defRPr/>
            </a:pPr>
            <a:r>
              <a:rPr lang="ru-RU" sz="1600" spc="-1" dirty="0">
                <a:solidFill>
                  <a:srgbClr val="000000"/>
                </a:solidFill>
                <a:uFill>
                  <a:solidFill>
                    <a:srgbClr val="FFFFFF"/>
                  </a:solidFill>
                </a:uFill>
                <a:latin typeface="Times New Roman"/>
              </a:rPr>
              <a:t>  Дефицит(-), </a:t>
            </a:r>
            <a:r>
              <a:rPr lang="ru-RU" sz="1600" spc="-1" dirty="0" smtClean="0">
                <a:solidFill>
                  <a:srgbClr val="000000"/>
                </a:solidFill>
                <a:uFill>
                  <a:solidFill>
                    <a:srgbClr val="FFFFFF"/>
                  </a:solidFill>
                </a:uFill>
                <a:latin typeface="Times New Roman"/>
              </a:rPr>
              <a:t>Профицит (+), руб.</a:t>
            </a:r>
            <a:endParaRPr lang="ru-RU" spc="-1" dirty="0">
              <a:solidFill>
                <a:srgbClr val="000000"/>
              </a:solidFill>
              <a:uFill>
                <a:solidFill>
                  <a:srgbClr val="FFFFFF"/>
                </a:solidFill>
              </a:uFill>
              <a:latin typeface="Arial"/>
            </a:endParaRPr>
          </a:p>
        </p:txBody>
      </p:sp>
      <p:sp>
        <p:nvSpPr>
          <p:cNvPr id="367" name="CustomShape 7"/>
          <p:cNvSpPr/>
          <p:nvPr/>
        </p:nvSpPr>
        <p:spPr>
          <a:xfrm flipH="1">
            <a:off x="2987824" y="2780928"/>
            <a:ext cx="1728196" cy="720080"/>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cs typeface="Arial" charset="0"/>
            </a:endParaRPr>
          </a:p>
          <a:p>
            <a:pPr algn="ctr">
              <a:defRPr/>
            </a:pPr>
            <a:r>
              <a:rPr lang="ru-RU" dirty="0" smtClean="0">
                <a:solidFill>
                  <a:srgbClr val="000000"/>
                </a:solidFill>
                <a:latin typeface="Arial" charset="0"/>
                <a:cs typeface="Arial" charset="0"/>
              </a:rPr>
              <a:t>20 563 720,00</a:t>
            </a:r>
            <a:endParaRPr lang="ru-RU" dirty="0">
              <a:solidFill>
                <a:srgbClr val="000000"/>
              </a:solidFill>
              <a:latin typeface="Arial" charset="0"/>
              <a:cs typeface="Arial" charset="0"/>
            </a:endParaRPr>
          </a:p>
          <a:p>
            <a:pPr algn="ctr">
              <a:defRPr/>
            </a:pPr>
            <a:endParaRPr lang="ru-RU" dirty="0">
              <a:solidFill>
                <a:srgbClr val="000000"/>
              </a:solidFill>
              <a:latin typeface="Arial" charset="0"/>
            </a:endParaRPr>
          </a:p>
        </p:txBody>
      </p:sp>
      <p:sp>
        <p:nvSpPr>
          <p:cNvPr id="368" name="CustomShape 8"/>
          <p:cNvSpPr/>
          <p:nvPr/>
        </p:nvSpPr>
        <p:spPr>
          <a:xfrm flipH="1">
            <a:off x="2987816" y="3933056"/>
            <a:ext cx="1728197" cy="648072"/>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cs typeface="Arial" charset="0"/>
            </a:endParaRPr>
          </a:p>
          <a:p>
            <a:pPr algn="ctr">
              <a:defRPr/>
            </a:pPr>
            <a:r>
              <a:rPr lang="ru-RU" dirty="0" smtClean="0">
                <a:solidFill>
                  <a:srgbClr val="000000"/>
                </a:solidFill>
                <a:latin typeface="Arial" charset="0"/>
                <a:cs typeface="Arial" charset="0"/>
              </a:rPr>
              <a:t>20 563 720,00</a:t>
            </a:r>
            <a:endParaRPr lang="ru-RU" dirty="0">
              <a:solidFill>
                <a:srgbClr val="000000"/>
              </a:solidFill>
              <a:latin typeface="Arial" charset="0"/>
            </a:endParaRPr>
          </a:p>
        </p:txBody>
      </p:sp>
      <p:sp>
        <p:nvSpPr>
          <p:cNvPr id="369" name="CustomShape 9"/>
          <p:cNvSpPr/>
          <p:nvPr/>
        </p:nvSpPr>
        <p:spPr>
          <a:xfrm>
            <a:off x="2987825" y="1604964"/>
            <a:ext cx="1728189" cy="873125"/>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lstStyle/>
          <a:p>
            <a:pPr algn="ctr">
              <a:defRPr/>
            </a:pPr>
            <a:r>
              <a:rPr lang="ru-RU" sz="2000" dirty="0" smtClean="0">
                <a:solidFill>
                  <a:srgbClr val="002060"/>
                </a:solidFill>
                <a:latin typeface="Times New Roman" pitchFamily="18" charset="0"/>
              </a:rPr>
              <a:t>2024</a:t>
            </a:r>
          </a:p>
          <a:p>
            <a:pPr algn="ctr">
              <a:defRPr/>
            </a:pPr>
            <a:r>
              <a:rPr lang="ru-RU" sz="2000" dirty="0" smtClean="0">
                <a:solidFill>
                  <a:srgbClr val="002060"/>
                </a:solidFill>
                <a:latin typeface="Times New Roman" pitchFamily="18" charset="0"/>
              </a:rPr>
              <a:t>год </a:t>
            </a:r>
            <a:endParaRPr lang="ru-RU" dirty="0">
              <a:solidFill>
                <a:srgbClr val="000000"/>
              </a:solidFill>
              <a:latin typeface="Arial" charset="0"/>
            </a:endParaRPr>
          </a:p>
        </p:txBody>
      </p:sp>
      <p:sp>
        <p:nvSpPr>
          <p:cNvPr id="370" name="CustomShape 10"/>
          <p:cNvSpPr/>
          <p:nvPr/>
        </p:nvSpPr>
        <p:spPr>
          <a:xfrm>
            <a:off x="6876382" y="1592263"/>
            <a:ext cx="1639060" cy="874712"/>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lstStyle/>
          <a:p>
            <a:pPr algn="ctr">
              <a:defRPr/>
            </a:pPr>
            <a:r>
              <a:rPr lang="ru-RU" sz="2000" dirty="0" smtClean="0">
                <a:solidFill>
                  <a:srgbClr val="002060"/>
                </a:solidFill>
                <a:latin typeface="Times New Roman" pitchFamily="18" charset="0"/>
              </a:rPr>
              <a:t>2026</a:t>
            </a:r>
          </a:p>
          <a:p>
            <a:pPr algn="ctr">
              <a:defRPr/>
            </a:pPr>
            <a:r>
              <a:rPr lang="ru-RU" sz="2000" dirty="0" smtClean="0">
                <a:solidFill>
                  <a:srgbClr val="002060"/>
                </a:solidFill>
                <a:latin typeface="Times New Roman" pitchFamily="18" charset="0"/>
              </a:rPr>
              <a:t>год</a:t>
            </a:r>
            <a:endParaRPr lang="ru-RU" dirty="0">
              <a:solidFill>
                <a:srgbClr val="000000"/>
              </a:solidFill>
              <a:latin typeface="Arial" charset="0"/>
            </a:endParaRPr>
          </a:p>
        </p:txBody>
      </p:sp>
      <p:sp>
        <p:nvSpPr>
          <p:cNvPr id="372" name="CustomShape 12"/>
          <p:cNvSpPr/>
          <p:nvPr/>
        </p:nvSpPr>
        <p:spPr>
          <a:xfrm flipH="1">
            <a:off x="6804248" y="2759760"/>
            <a:ext cx="1728192" cy="741248"/>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cs typeface="Arial" charset="0"/>
            </a:endParaRPr>
          </a:p>
          <a:p>
            <a:pPr algn="ctr">
              <a:defRPr/>
            </a:pPr>
            <a:r>
              <a:rPr lang="ru-RU" dirty="0" smtClean="0">
                <a:solidFill>
                  <a:srgbClr val="000000"/>
                </a:solidFill>
                <a:latin typeface="Arial" charset="0"/>
                <a:cs typeface="Arial" charset="0"/>
              </a:rPr>
              <a:t>18 396 140,00</a:t>
            </a:r>
            <a:endParaRPr lang="ru-RU" dirty="0">
              <a:solidFill>
                <a:srgbClr val="000000"/>
              </a:solidFill>
              <a:latin typeface="Arial" charset="0"/>
              <a:cs typeface="Arial" charset="0"/>
            </a:endParaRPr>
          </a:p>
          <a:p>
            <a:pPr algn="ctr">
              <a:defRPr/>
            </a:pPr>
            <a:endParaRPr lang="ru-RU" dirty="0">
              <a:solidFill>
                <a:srgbClr val="000000"/>
              </a:solidFill>
              <a:latin typeface="Arial" charset="0"/>
            </a:endParaRPr>
          </a:p>
        </p:txBody>
      </p:sp>
      <p:sp>
        <p:nvSpPr>
          <p:cNvPr id="373" name="CustomShape 13"/>
          <p:cNvSpPr/>
          <p:nvPr/>
        </p:nvSpPr>
        <p:spPr>
          <a:xfrm flipH="1">
            <a:off x="4939308" y="2759760"/>
            <a:ext cx="1648916" cy="741248"/>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endParaRPr>
          </a:p>
          <a:p>
            <a:pPr algn="ctr">
              <a:defRPr/>
            </a:pPr>
            <a:r>
              <a:rPr lang="ru-RU" dirty="0" smtClean="0">
                <a:solidFill>
                  <a:srgbClr val="000000"/>
                </a:solidFill>
                <a:latin typeface="Arial" charset="0"/>
              </a:rPr>
              <a:t>18 369 120,00</a:t>
            </a:r>
            <a:endParaRPr lang="ru-RU" dirty="0">
              <a:solidFill>
                <a:srgbClr val="000000"/>
              </a:solidFill>
              <a:latin typeface="Arial" charset="0"/>
            </a:endParaRPr>
          </a:p>
          <a:p>
            <a:pPr algn="ctr">
              <a:defRPr/>
            </a:pPr>
            <a:endParaRPr lang="ru-RU" dirty="0">
              <a:solidFill>
                <a:srgbClr val="000000"/>
              </a:solidFill>
              <a:latin typeface="Arial" charset="0"/>
            </a:endParaRPr>
          </a:p>
        </p:txBody>
      </p:sp>
      <p:sp>
        <p:nvSpPr>
          <p:cNvPr id="374" name="CustomShape 14"/>
          <p:cNvSpPr/>
          <p:nvPr/>
        </p:nvSpPr>
        <p:spPr>
          <a:xfrm flipH="1">
            <a:off x="4939308" y="3933056"/>
            <a:ext cx="1648916" cy="648072"/>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endParaRPr>
          </a:p>
          <a:p>
            <a:pPr algn="ctr">
              <a:defRPr/>
            </a:pPr>
            <a:r>
              <a:rPr lang="ru-RU" dirty="0" smtClean="0">
                <a:solidFill>
                  <a:srgbClr val="000000"/>
                </a:solidFill>
                <a:latin typeface="Arial" charset="0"/>
              </a:rPr>
              <a:t>17 913 720,00</a:t>
            </a:r>
            <a:endParaRPr lang="ru-RU" dirty="0">
              <a:solidFill>
                <a:srgbClr val="000000"/>
              </a:solidFill>
              <a:latin typeface="Arial" charset="0"/>
            </a:endParaRPr>
          </a:p>
          <a:p>
            <a:pPr algn="ctr">
              <a:defRPr/>
            </a:pPr>
            <a:endParaRPr lang="ru-RU" dirty="0">
              <a:solidFill>
                <a:srgbClr val="000000"/>
              </a:solidFill>
              <a:latin typeface="Arial" charset="0"/>
            </a:endParaRPr>
          </a:p>
        </p:txBody>
      </p:sp>
      <p:sp>
        <p:nvSpPr>
          <p:cNvPr id="375" name="CustomShape 15"/>
          <p:cNvSpPr/>
          <p:nvPr/>
        </p:nvSpPr>
        <p:spPr>
          <a:xfrm flipH="1">
            <a:off x="6787250" y="3949451"/>
            <a:ext cx="1728192" cy="631677"/>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cs typeface="Arial" charset="0"/>
            </a:endParaRPr>
          </a:p>
          <a:p>
            <a:pPr algn="ctr">
              <a:defRPr/>
            </a:pPr>
            <a:r>
              <a:rPr lang="ru-RU" dirty="0" smtClean="0">
                <a:solidFill>
                  <a:srgbClr val="000000"/>
                </a:solidFill>
                <a:latin typeface="Arial" charset="0"/>
                <a:cs typeface="Arial" charset="0"/>
              </a:rPr>
              <a:t>17 484 640,00</a:t>
            </a:r>
            <a:endParaRPr lang="ru-RU" dirty="0">
              <a:solidFill>
                <a:srgbClr val="000000"/>
              </a:solidFill>
              <a:latin typeface="Arial" charset="0"/>
              <a:cs typeface="Arial" charset="0"/>
            </a:endParaRPr>
          </a:p>
          <a:p>
            <a:pPr algn="ctr">
              <a:defRPr/>
            </a:pPr>
            <a:endParaRPr lang="ru-RU" dirty="0">
              <a:solidFill>
                <a:srgbClr val="000000"/>
              </a:solidFill>
              <a:latin typeface="Arial" charset="0"/>
            </a:endParaRPr>
          </a:p>
        </p:txBody>
      </p:sp>
      <p:sp>
        <p:nvSpPr>
          <p:cNvPr id="376" name="CustomShape 16"/>
          <p:cNvSpPr/>
          <p:nvPr/>
        </p:nvSpPr>
        <p:spPr>
          <a:xfrm>
            <a:off x="5004048" y="5949280"/>
            <a:ext cx="1639060" cy="720080"/>
          </a:xfrm>
          <a:prstGeom prst="roundRect">
            <a:avLst>
              <a:gd name="adj" fmla="val 50000"/>
            </a:avLst>
          </a:prstGeom>
          <a:blipFill>
            <a:blip r:embed="rId2" cstate="print"/>
            <a:tile/>
          </a:blipFill>
          <a:ln>
            <a:noFill/>
          </a:ln>
          <a:effectLst>
            <a:outerShdw blurRad="95000" algn="tl" rotWithShape="0">
              <a:srgbClr val="000000">
                <a:alpha val="50000"/>
              </a:srgbClr>
            </a:outerShdw>
          </a:effectLst>
        </p:spPr>
        <p:style>
          <a:lnRef idx="0">
            <a:schemeClr val="accent3"/>
          </a:lnRef>
          <a:fillRef idx="3">
            <a:schemeClr val="accent3"/>
          </a:fillRef>
          <a:effectRef idx="3">
            <a:schemeClr val="accent3"/>
          </a:effectRef>
          <a:fontRef idx="minor"/>
        </p:style>
        <p:txBody>
          <a:bodyPr lIns="90000" tIns="45000" rIns="90000" bIns="45000" anchor="ctr"/>
          <a:lstStyle/>
          <a:p>
            <a:pPr algn="ctr">
              <a:defRPr/>
            </a:pPr>
            <a:endParaRPr lang="ru-RU" b="1" dirty="0" smtClean="0">
              <a:solidFill>
                <a:srgbClr val="000000"/>
              </a:solidFill>
              <a:latin typeface="Times New Roman" pitchFamily="18" charset="0"/>
            </a:endParaRPr>
          </a:p>
          <a:p>
            <a:pPr algn="ctr">
              <a:defRPr/>
            </a:pPr>
            <a:r>
              <a:rPr lang="ru-RU" b="1" dirty="0" smtClean="0">
                <a:solidFill>
                  <a:srgbClr val="000000"/>
                </a:solidFill>
                <a:latin typeface="Times New Roman" pitchFamily="18" charset="0"/>
              </a:rPr>
              <a:t>0</a:t>
            </a:r>
            <a:endParaRPr lang="ru-RU" b="1" dirty="0">
              <a:solidFill>
                <a:srgbClr val="000000"/>
              </a:solidFill>
              <a:latin typeface="Arial" charset="0"/>
            </a:endParaRPr>
          </a:p>
          <a:p>
            <a:pPr algn="ctr">
              <a:defRPr/>
            </a:pPr>
            <a:endParaRPr lang="ru-RU" dirty="0">
              <a:solidFill>
                <a:srgbClr val="000000"/>
              </a:solidFill>
              <a:latin typeface="Arial" charset="0"/>
            </a:endParaRPr>
          </a:p>
        </p:txBody>
      </p:sp>
      <p:sp>
        <p:nvSpPr>
          <p:cNvPr id="377" name="CustomShape 17"/>
          <p:cNvSpPr/>
          <p:nvPr/>
        </p:nvSpPr>
        <p:spPr>
          <a:xfrm>
            <a:off x="6804248" y="5949280"/>
            <a:ext cx="1728192" cy="720080"/>
          </a:xfrm>
          <a:prstGeom prst="roundRect">
            <a:avLst>
              <a:gd name="adj" fmla="val 50000"/>
            </a:avLst>
          </a:prstGeom>
          <a:blipFill>
            <a:blip r:embed="rId2" cstate="print"/>
            <a:tile/>
          </a:blipFill>
          <a:ln>
            <a:noFill/>
          </a:ln>
          <a:effectLst>
            <a:outerShdw blurRad="95000" algn="tl" rotWithShape="0">
              <a:srgbClr val="000000">
                <a:alpha val="50000"/>
              </a:srgbClr>
            </a:outerShdw>
          </a:effectLst>
        </p:spPr>
        <p:style>
          <a:lnRef idx="0">
            <a:schemeClr val="accent3"/>
          </a:lnRef>
          <a:fillRef idx="3">
            <a:schemeClr val="accent3"/>
          </a:fillRef>
          <a:effectRef idx="3">
            <a:schemeClr val="accent3"/>
          </a:effectRef>
          <a:fontRef idx="minor"/>
        </p:style>
        <p:txBody>
          <a:bodyPr lIns="90000" tIns="45000" rIns="90000" bIns="45000" anchor="ctr"/>
          <a:lstStyle/>
          <a:p>
            <a:pPr algn="ctr">
              <a:defRPr/>
            </a:pPr>
            <a:endParaRPr lang="ru-RU" b="1" dirty="0" smtClean="0">
              <a:solidFill>
                <a:srgbClr val="000000"/>
              </a:solidFill>
              <a:latin typeface="Times New Roman" pitchFamily="18" charset="0"/>
              <a:cs typeface="Times New Roman" pitchFamily="18" charset="0"/>
            </a:endParaRPr>
          </a:p>
          <a:p>
            <a:pPr algn="ctr">
              <a:defRPr/>
            </a:pPr>
            <a:r>
              <a:rPr lang="ru-RU" b="1" dirty="0" smtClean="0">
                <a:solidFill>
                  <a:srgbClr val="000000"/>
                </a:solidFill>
                <a:latin typeface="Times New Roman" pitchFamily="18" charset="0"/>
                <a:cs typeface="Times New Roman" pitchFamily="18" charset="0"/>
              </a:rPr>
              <a:t>0</a:t>
            </a:r>
            <a:endParaRPr lang="ru-RU" b="1" dirty="0">
              <a:solidFill>
                <a:srgbClr val="000000"/>
              </a:solidFill>
              <a:latin typeface="Times New Roman" pitchFamily="18" charset="0"/>
              <a:cs typeface="Times New Roman" pitchFamily="18" charset="0"/>
            </a:endParaRPr>
          </a:p>
          <a:p>
            <a:pPr algn="ctr">
              <a:defRPr/>
            </a:pPr>
            <a:endParaRPr lang="ru-RU" dirty="0">
              <a:solidFill>
                <a:srgbClr val="000000"/>
              </a:solidFill>
              <a:latin typeface="Times New Roman" pitchFamily="18" charset="0"/>
              <a:cs typeface="Times New Roman" pitchFamily="18" charset="0"/>
            </a:endParaRPr>
          </a:p>
        </p:txBody>
      </p:sp>
      <p:sp>
        <p:nvSpPr>
          <p:cNvPr id="378" name="CustomShape 18"/>
          <p:cNvSpPr/>
          <p:nvPr/>
        </p:nvSpPr>
        <p:spPr>
          <a:xfrm>
            <a:off x="1156097" y="144462"/>
            <a:ext cx="7258050" cy="9802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endParaRPr lang="ru-RU" sz="2000" dirty="0">
              <a:solidFill>
                <a:schemeClr val="accent3">
                  <a:lumMod val="75000"/>
                </a:schemeClr>
              </a:solidFill>
              <a:latin typeface="Times New Roman" pitchFamily="18" charset="0"/>
            </a:endParaRPr>
          </a:p>
        </p:txBody>
      </p:sp>
      <p:sp>
        <p:nvSpPr>
          <p:cNvPr id="379" name="Line 19"/>
          <p:cNvSpPr/>
          <p:nvPr/>
        </p:nvSpPr>
        <p:spPr>
          <a:xfrm>
            <a:off x="1464469" y="1214438"/>
            <a:ext cx="6949678" cy="0"/>
          </a:xfrm>
          <a:prstGeom prst="line">
            <a:avLst/>
          </a:prstGeom>
          <a:ln w="47520">
            <a:solidFill>
              <a:schemeClr val="accent5">
                <a:lumMod val="50000"/>
              </a:schemeClr>
            </a:solidFill>
            <a:round/>
          </a:ln>
        </p:spPr>
        <p:style>
          <a:lnRef idx="0">
            <a:scrgbClr r="0" g="0" b="0"/>
          </a:lnRef>
          <a:fillRef idx="0">
            <a:scrgbClr r="0" g="0" b="0"/>
          </a:fillRef>
          <a:effectRef idx="0">
            <a:scrgbClr r="0" g="0" b="0"/>
          </a:effectRef>
          <a:fontRef idx="minor"/>
        </p:style>
        <p:txBody>
          <a:bodyPr/>
          <a:lstStyle/>
          <a:p>
            <a:r>
              <a:rPr lang="ru-RU" dirty="0" smtClean="0"/>
              <a:t> </a:t>
            </a:r>
            <a:endParaRPr lang="ru-RU" dirty="0"/>
          </a:p>
        </p:txBody>
      </p:sp>
      <p:sp>
        <p:nvSpPr>
          <p:cNvPr id="24" name="Заголовок 1"/>
          <p:cNvSpPr txBox="1">
            <a:spLocks/>
          </p:cNvSpPr>
          <p:nvPr/>
        </p:nvSpPr>
        <p:spPr>
          <a:xfrm>
            <a:off x="1142976" y="428604"/>
            <a:ext cx="7612376" cy="642942"/>
          </a:xfrm>
          <a:prstGeom prst="rect">
            <a:avLst/>
          </a:prstGeom>
          <a:effectLst/>
        </p:spPr>
        <p:txBody>
          <a:bodyPr vert="horz" lIns="91440" tIns="45720" rIns="91440" bIns="45720" rtlCol="0" anchor="ctr" anchorCtr="1">
            <a:normAutofit fontScale="55000" lnSpcReduction="20000"/>
          </a:bodyPr>
          <a:lstStyle>
            <a:lvl1pPr marL="320040" indent="-320040" algn="l"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600" dirty="0" smtClean="0">
                <a:solidFill>
                  <a:schemeClr val="accent3">
                    <a:lumMod val="75000"/>
                  </a:schemeClr>
                </a:solidFill>
                <a:latin typeface="Times New Roman" pitchFamily="18" charset="0"/>
                <a:cs typeface="Times New Roman" pitchFamily="18" charset="0"/>
              </a:rPr>
              <a:t>Основные характеристики бюджета Полевского сельского поселения на 2024 год и плановый период 2025-2026 годов</a:t>
            </a:r>
            <a:endParaRPr lang="ru-RU" sz="3600" dirty="0">
              <a:solidFill>
                <a:schemeClr val="accent3">
                  <a:lumMod val="75000"/>
                </a:schemeClr>
              </a:solidFill>
              <a:latin typeface="Times New Roman" pitchFamily="18" charset="0"/>
              <a:cs typeface="Times New Roman" pitchFamily="18" charset="0"/>
            </a:endParaRPr>
          </a:p>
        </p:txBody>
      </p:sp>
      <p:sp>
        <p:nvSpPr>
          <p:cNvPr id="21" name="CustomShape 10"/>
          <p:cNvSpPr/>
          <p:nvPr/>
        </p:nvSpPr>
        <p:spPr>
          <a:xfrm>
            <a:off x="4949164" y="1604965"/>
            <a:ext cx="1639060" cy="86201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lstStyle/>
          <a:p>
            <a:pPr algn="ctr">
              <a:defRPr/>
            </a:pPr>
            <a:r>
              <a:rPr lang="ru-RU" sz="2000" dirty="0" smtClean="0">
                <a:solidFill>
                  <a:srgbClr val="002060"/>
                </a:solidFill>
                <a:latin typeface="Times New Roman" pitchFamily="18" charset="0"/>
              </a:rPr>
              <a:t>2025</a:t>
            </a:r>
          </a:p>
          <a:p>
            <a:pPr algn="ctr">
              <a:defRPr/>
            </a:pPr>
            <a:r>
              <a:rPr lang="ru-RU" sz="2000" dirty="0" smtClean="0">
                <a:solidFill>
                  <a:srgbClr val="002060"/>
                </a:solidFill>
                <a:latin typeface="Times New Roman" pitchFamily="18" charset="0"/>
              </a:rPr>
              <a:t>год</a:t>
            </a:r>
            <a:endParaRPr lang="ru-RU" dirty="0">
              <a:solidFill>
                <a:srgbClr val="000000"/>
              </a:solidFill>
              <a:latin typeface="Arial" charset="0"/>
            </a:endParaRPr>
          </a:p>
        </p:txBody>
      </p:sp>
      <p:sp>
        <p:nvSpPr>
          <p:cNvPr id="22" name="CustomShape 5"/>
          <p:cNvSpPr/>
          <p:nvPr/>
        </p:nvSpPr>
        <p:spPr>
          <a:xfrm>
            <a:off x="395536" y="4725144"/>
            <a:ext cx="2376264" cy="864096"/>
          </a:xfrm>
          <a:prstGeom prst="rect">
            <a:avLst/>
          </a:prstGeom>
          <a:blipFill>
            <a:blip r:embed="rId3" cstate="print"/>
            <a:tile/>
          </a:blipFill>
          <a:ln>
            <a:round/>
          </a:ln>
          <a:effectLst>
            <a:outerShdw blurRad="95000" rotWithShape="0">
              <a:srgbClr val="000000">
                <a:alpha val="50000"/>
              </a:srgbClr>
            </a:outerShdw>
            <a:softEdge rad="12700"/>
          </a:effectLst>
        </p:spPr>
        <p:style>
          <a:lnRef idx="1">
            <a:schemeClr val="accent1"/>
          </a:lnRef>
          <a:fillRef idx="2">
            <a:schemeClr val="accent1"/>
          </a:fillRef>
          <a:effectRef idx="1">
            <a:schemeClr val="accent1"/>
          </a:effectRef>
          <a:fontRef idx="minor"/>
        </p:style>
        <p:txBody>
          <a:bodyPr lIns="90000" tIns="45000" rIns="90000" bIns="45000"/>
          <a:lstStyle/>
          <a:p>
            <a:pPr algn="ctr" fontAlgn="auto">
              <a:spcBef>
                <a:spcPts val="0"/>
              </a:spcBef>
              <a:spcAft>
                <a:spcPts val="0"/>
              </a:spcAft>
              <a:defRPr/>
            </a:pPr>
            <a:r>
              <a:rPr lang="ru-RU" spc="-1" dirty="0" smtClean="0">
                <a:solidFill>
                  <a:srgbClr val="000000"/>
                </a:solidFill>
                <a:uFill>
                  <a:solidFill>
                    <a:srgbClr val="FFFFFF"/>
                  </a:solidFill>
                </a:uFill>
                <a:latin typeface="Times New Roman"/>
              </a:rPr>
              <a:t>Общий объем условно утверждаемых расходов </a:t>
            </a:r>
            <a:endParaRPr lang="ru-RU" spc="-1" dirty="0">
              <a:solidFill>
                <a:srgbClr val="000000"/>
              </a:solidFill>
              <a:uFill>
                <a:solidFill>
                  <a:srgbClr val="FFFFFF"/>
                </a:solidFill>
              </a:uFill>
              <a:latin typeface="Arial"/>
            </a:endParaRPr>
          </a:p>
        </p:txBody>
      </p:sp>
      <p:sp>
        <p:nvSpPr>
          <p:cNvPr id="23" name="CustomShape 8"/>
          <p:cNvSpPr/>
          <p:nvPr/>
        </p:nvSpPr>
        <p:spPr>
          <a:xfrm flipH="1">
            <a:off x="3059832" y="4869160"/>
            <a:ext cx="1728197" cy="648072"/>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cs typeface="Arial" charset="0"/>
            </a:endParaRPr>
          </a:p>
          <a:p>
            <a:pPr algn="ctr">
              <a:defRPr/>
            </a:pPr>
            <a:r>
              <a:rPr lang="ru-RU" dirty="0" smtClean="0">
                <a:solidFill>
                  <a:srgbClr val="000000"/>
                </a:solidFill>
                <a:latin typeface="Arial" charset="0"/>
                <a:cs typeface="Arial" charset="0"/>
              </a:rPr>
              <a:t>0</a:t>
            </a:r>
            <a:endParaRPr lang="ru-RU" dirty="0">
              <a:solidFill>
                <a:srgbClr val="000000"/>
              </a:solidFill>
              <a:latin typeface="Arial" charset="0"/>
            </a:endParaRPr>
          </a:p>
        </p:txBody>
      </p:sp>
      <p:sp>
        <p:nvSpPr>
          <p:cNvPr id="25" name="CustomShape 8"/>
          <p:cNvSpPr/>
          <p:nvPr/>
        </p:nvSpPr>
        <p:spPr>
          <a:xfrm flipH="1">
            <a:off x="4932040" y="4869160"/>
            <a:ext cx="1728197" cy="648072"/>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cs typeface="Arial" charset="0"/>
            </a:endParaRPr>
          </a:p>
          <a:p>
            <a:pPr algn="ctr">
              <a:defRPr/>
            </a:pPr>
            <a:r>
              <a:rPr lang="ru-RU" dirty="0" smtClean="0">
                <a:solidFill>
                  <a:srgbClr val="000000"/>
                </a:solidFill>
                <a:latin typeface="Arial" charset="0"/>
                <a:cs typeface="Arial" charset="0"/>
              </a:rPr>
              <a:t>455 400,00</a:t>
            </a:r>
            <a:endParaRPr lang="ru-RU" dirty="0">
              <a:solidFill>
                <a:srgbClr val="000000"/>
              </a:solidFill>
              <a:latin typeface="Arial" charset="0"/>
            </a:endParaRPr>
          </a:p>
        </p:txBody>
      </p:sp>
      <p:sp>
        <p:nvSpPr>
          <p:cNvPr id="26" name="CustomShape 8"/>
          <p:cNvSpPr/>
          <p:nvPr/>
        </p:nvSpPr>
        <p:spPr>
          <a:xfrm flipH="1">
            <a:off x="6876256" y="4869160"/>
            <a:ext cx="1656184" cy="648072"/>
          </a:xfrm>
          <a:prstGeom prst="rect">
            <a:avLst/>
          </a:prstGeom>
          <a:blipFill>
            <a:blip r:embed="rId4" cstate="print"/>
            <a:tile/>
          </a:blipFill>
          <a:ln>
            <a:round/>
          </a:ln>
          <a:effectLst>
            <a:outerShdw blurRad="95000" rotWithShape="0">
              <a:srgbClr val="000000">
                <a:alpha val="50000"/>
              </a:srgbClr>
            </a:outerShdw>
            <a:softEdge rad="12700"/>
          </a:effectLst>
        </p:spPr>
        <p:style>
          <a:lnRef idx="1">
            <a:schemeClr val="accent3"/>
          </a:lnRef>
          <a:fillRef idx="2">
            <a:schemeClr val="accent3"/>
          </a:fillRef>
          <a:effectRef idx="1">
            <a:schemeClr val="accent3"/>
          </a:effectRef>
          <a:fontRef idx="minor"/>
        </p:style>
        <p:txBody>
          <a:bodyPr lIns="90000" tIns="45000" rIns="90000" bIns="45000"/>
          <a:lstStyle/>
          <a:p>
            <a:pPr algn="ctr">
              <a:defRPr/>
            </a:pPr>
            <a:endParaRPr lang="ru-RU" dirty="0" smtClean="0">
              <a:solidFill>
                <a:srgbClr val="000000"/>
              </a:solidFill>
              <a:latin typeface="Arial" charset="0"/>
              <a:cs typeface="Arial" charset="0"/>
            </a:endParaRPr>
          </a:p>
          <a:p>
            <a:pPr algn="ctr">
              <a:defRPr/>
            </a:pPr>
            <a:r>
              <a:rPr lang="ru-RU" dirty="0" smtClean="0">
                <a:solidFill>
                  <a:srgbClr val="000000"/>
                </a:solidFill>
                <a:latin typeface="Arial" charset="0"/>
                <a:cs typeface="Arial" charset="0"/>
              </a:rPr>
              <a:t>911 500,00</a:t>
            </a:r>
            <a:endParaRPr lang="ru-RU" dirty="0">
              <a:solidFill>
                <a:srgbClr val="000000"/>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618040" cy="490066"/>
          </a:xfrm>
        </p:spPr>
        <p:txBody>
          <a:bodyPr>
            <a:noAutofit/>
          </a:bodyPr>
          <a:lstStyle/>
          <a:p>
            <a:pPr algn="ctr" eaLnBrk="1" fontAlgn="auto" hangingPunct="1">
              <a:spcAft>
                <a:spcPts val="0"/>
              </a:spcAft>
              <a:defRPr/>
            </a:pPr>
            <a:r>
              <a:rPr lang="ru-RU" sz="3600" dirty="0" smtClean="0">
                <a:solidFill>
                  <a:schemeClr val="accent3">
                    <a:lumMod val="75000"/>
                  </a:schemeClr>
                </a:solidFill>
                <a:latin typeface="Times New Roman" pitchFamily="18" charset="0"/>
                <a:cs typeface="Times New Roman" pitchFamily="18" charset="0"/>
              </a:rPr>
              <a:t>Доходы бюджета</a:t>
            </a:r>
            <a:endParaRPr lang="ru-RU" sz="3600" dirty="0">
              <a:solidFill>
                <a:schemeClr val="accent3">
                  <a:lumMod val="75000"/>
                </a:schemeClr>
              </a:solidFill>
              <a:latin typeface="Times New Roman" pitchFamily="18" charset="0"/>
              <a:cs typeface="Times New Roman" pitchFamily="18" charset="0"/>
            </a:endParaRPr>
          </a:p>
        </p:txBody>
      </p:sp>
      <p:sp>
        <p:nvSpPr>
          <p:cNvPr id="25603" name="Содержимое 2"/>
          <p:cNvSpPr>
            <a:spLocks noGrp="1"/>
          </p:cNvSpPr>
          <p:nvPr>
            <p:ph sz="quarter" idx="13"/>
          </p:nvPr>
        </p:nvSpPr>
        <p:spPr>
          <a:xfrm>
            <a:off x="1043608" y="836712"/>
            <a:ext cx="7920880" cy="6021288"/>
          </a:xfrm>
        </p:spPr>
        <p:txBody>
          <a:bodyPr/>
          <a:lstStyle/>
          <a:p>
            <a:pPr algn="ctr" eaLnBrk="1" hangingPunct="1">
              <a:buFont typeface="Wingdings 2" pitchFamily="18" charset="2"/>
              <a:buNone/>
            </a:pPr>
            <a:r>
              <a:rPr lang="ru-RU" sz="1600" b="1" dirty="0" smtClean="0">
                <a:latin typeface="Times New Roman" pitchFamily="18" charset="0"/>
                <a:cs typeface="Times New Roman" pitchFamily="18" charset="0"/>
              </a:rPr>
              <a:t>Доходы бюджета </a:t>
            </a:r>
            <a:r>
              <a:rPr lang="ru-RU" sz="1600" dirty="0" smtClean="0">
                <a:latin typeface="Times New Roman" pitchFamily="18" charset="0"/>
                <a:cs typeface="Times New Roman" pitchFamily="18" charset="0"/>
              </a:rPr>
              <a:t>– это безвозмездные и безвозвратные поступления денежных средств в бюджет.</a:t>
            </a:r>
          </a:p>
        </p:txBody>
      </p:sp>
      <p:sp>
        <p:nvSpPr>
          <p:cNvPr id="5" name="Скругленный прямоугольник 4"/>
          <p:cNvSpPr/>
          <p:nvPr/>
        </p:nvSpPr>
        <p:spPr>
          <a:xfrm>
            <a:off x="2411760" y="1628800"/>
            <a:ext cx="5040560" cy="576064"/>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Доходы бюджета</a:t>
            </a:r>
          </a:p>
        </p:txBody>
      </p:sp>
      <p:sp>
        <p:nvSpPr>
          <p:cNvPr id="7" name="Скругленный прямоугольник 6"/>
          <p:cNvSpPr/>
          <p:nvPr/>
        </p:nvSpPr>
        <p:spPr>
          <a:xfrm>
            <a:off x="1259632" y="2852936"/>
            <a:ext cx="2232248" cy="576064"/>
          </a:xfrm>
          <a:prstGeom prst="round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Налоговые доходы</a:t>
            </a:r>
          </a:p>
        </p:txBody>
      </p:sp>
      <p:sp>
        <p:nvSpPr>
          <p:cNvPr id="8" name="Скругленный прямоугольник 7"/>
          <p:cNvSpPr/>
          <p:nvPr/>
        </p:nvSpPr>
        <p:spPr>
          <a:xfrm>
            <a:off x="3923928" y="2852936"/>
            <a:ext cx="2219708" cy="576064"/>
          </a:xfrm>
          <a:prstGeom prst="roundRect">
            <a:avLst>
              <a:gd name="adj" fmla="val 20407"/>
            </a:avLst>
          </a:prstGeom>
          <a:blipFill>
            <a:blip r:embed="rId3" cstate="print"/>
            <a:tile tx="0" ty="0" sx="100000" sy="100000" flip="none" algn="tl"/>
          </a:blipFill>
          <a:scene3d>
            <a:camera prst="orthographicFront"/>
            <a:lightRig rig="threePt" dir="t"/>
          </a:scene3d>
          <a:sp3d>
            <a:bevelT/>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Неналоговые доходы</a:t>
            </a:r>
          </a:p>
        </p:txBody>
      </p:sp>
      <p:sp>
        <p:nvSpPr>
          <p:cNvPr id="10" name="Блок-схема: альтернативный процесс 9"/>
          <p:cNvSpPr/>
          <p:nvPr/>
        </p:nvSpPr>
        <p:spPr>
          <a:xfrm>
            <a:off x="6715108" y="2852936"/>
            <a:ext cx="2105364" cy="576064"/>
          </a:xfrm>
          <a:prstGeom prst="flowChartAlternateProcess">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Безвозмездные</a:t>
            </a:r>
            <a:r>
              <a:rPr lang="ru-RU" dirty="0"/>
              <a:t> </a:t>
            </a:r>
            <a:r>
              <a:rPr lang="ru-RU" dirty="0">
                <a:latin typeface="Times New Roman" pitchFamily="18" charset="0"/>
                <a:cs typeface="Times New Roman" pitchFamily="18" charset="0"/>
              </a:rPr>
              <a:t>поступления</a:t>
            </a:r>
          </a:p>
        </p:txBody>
      </p:sp>
      <p:cxnSp>
        <p:nvCxnSpPr>
          <p:cNvPr id="19" name="Прямая соединительная линия 18"/>
          <p:cNvCxnSpPr/>
          <p:nvPr/>
        </p:nvCxnSpPr>
        <p:spPr>
          <a:xfrm>
            <a:off x="1763688" y="2636912"/>
            <a:ext cx="61436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7778006" y="2743274"/>
            <a:ext cx="2143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4932040" y="2204864"/>
            <a:ext cx="569" cy="435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1656532" y="2744068"/>
            <a:ext cx="21431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Блок-схема: альтернативный процесс 34"/>
          <p:cNvSpPr/>
          <p:nvPr/>
        </p:nvSpPr>
        <p:spPr>
          <a:xfrm>
            <a:off x="1331640" y="3645024"/>
            <a:ext cx="2160240" cy="3071834"/>
          </a:xfrm>
          <a:prstGeom prst="flowChartAlternateProcess">
            <a:avLst/>
          </a:prstGeom>
          <a:scene3d>
            <a:camera prst="orthographicFront"/>
            <a:lightRig rig="threePt" dir="t"/>
          </a:scene3d>
          <a:sp3d>
            <a:bevelT/>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Поступления от уплаты налогов, установленных Налоговым кодексом Российской Федерации, </a:t>
            </a:r>
            <a:r>
              <a:rPr lang="ru-RU" sz="1400" dirty="0">
                <a:solidFill>
                  <a:schemeClr val="tx2"/>
                </a:solidFill>
                <a:latin typeface="Times New Roman" pitchFamily="18" charset="0"/>
                <a:cs typeface="Times New Roman" pitchFamily="18" charset="0"/>
              </a:rPr>
              <a:t>например:</a:t>
            </a:r>
          </a:p>
          <a:p>
            <a:pPr fontAlgn="auto">
              <a:spcBef>
                <a:spcPts val="0"/>
              </a:spcBef>
              <a:spcAft>
                <a:spcPts val="0"/>
              </a:spcAft>
              <a:buFontTx/>
              <a:buChar char="-"/>
              <a:defRPr/>
            </a:pPr>
            <a:r>
              <a:rPr lang="ru-RU" sz="1400" dirty="0">
                <a:solidFill>
                  <a:schemeClr val="tx2"/>
                </a:solidFill>
                <a:latin typeface="Times New Roman" pitchFamily="18" charset="0"/>
                <a:cs typeface="Times New Roman" pitchFamily="18" charset="0"/>
              </a:rPr>
              <a:t>налог на прибыль организаций;</a:t>
            </a:r>
          </a:p>
          <a:p>
            <a:pPr fontAlgn="auto">
              <a:spcBef>
                <a:spcPts val="0"/>
              </a:spcBef>
              <a:spcAft>
                <a:spcPts val="0"/>
              </a:spcAft>
              <a:defRPr/>
            </a:pPr>
            <a:r>
              <a:rPr lang="ru-RU" sz="1400" dirty="0" smtClean="0">
                <a:solidFill>
                  <a:schemeClr val="tx2"/>
                </a:solidFill>
                <a:latin typeface="Times New Roman" pitchFamily="18" charset="0"/>
                <a:cs typeface="Times New Roman" pitchFamily="18" charset="0"/>
              </a:rPr>
              <a:t>- налог на имущество;</a:t>
            </a:r>
            <a:endParaRPr lang="ru-RU" sz="1400" dirty="0">
              <a:solidFill>
                <a:schemeClr val="tx2"/>
              </a:solidFill>
              <a:latin typeface="Times New Roman" pitchFamily="18" charset="0"/>
              <a:cs typeface="Times New Roman" pitchFamily="18" charset="0"/>
            </a:endParaRPr>
          </a:p>
          <a:p>
            <a:pPr fontAlgn="auto">
              <a:spcBef>
                <a:spcPts val="0"/>
              </a:spcBef>
              <a:spcAft>
                <a:spcPts val="0"/>
              </a:spcAft>
              <a:buFontTx/>
              <a:buChar char="-"/>
              <a:defRPr/>
            </a:pPr>
            <a:r>
              <a:rPr lang="ru-RU" sz="1400" dirty="0">
                <a:solidFill>
                  <a:schemeClr val="tx2"/>
                </a:solidFill>
                <a:latin typeface="Times New Roman" pitchFamily="18" charset="0"/>
                <a:cs typeface="Times New Roman" pitchFamily="18" charset="0"/>
              </a:rPr>
              <a:t> налог на доходы физических лиц;</a:t>
            </a:r>
          </a:p>
          <a:p>
            <a:pPr fontAlgn="auto">
              <a:spcBef>
                <a:spcPts val="0"/>
              </a:spcBef>
              <a:spcAft>
                <a:spcPts val="0"/>
              </a:spcAft>
              <a:buFontTx/>
              <a:buChar char="-"/>
              <a:defRPr/>
            </a:pPr>
            <a:r>
              <a:rPr lang="ru-RU" sz="1400" dirty="0">
                <a:solidFill>
                  <a:schemeClr val="tx2"/>
                </a:solidFill>
                <a:latin typeface="Times New Roman" pitchFamily="18" charset="0"/>
                <a:cs typeface="Times New Roman" pitchFamily="18" charset="0"/>
              </a:rPr>
              <a:t> другие налоги.</a:t>
            </a:r>
          </a:p>
        </p:txBody>
      </p:sp>
      <p:sp>
        <p:nvSpPr>
          <p:cNvPr id="36" name="Блок-схема: альтернативный процесс 35"/>
          <p:cNvSpPr/>
          <p:nvPr/>
        </p:nvSpPr>
        <p:spPr>
          <a:xfrm>
            <a:off x="3779912" y="3643314"/>
            <a:ext cx="2448272" cy="3071834"/>
          </a:xfrm>
          <a:prstGeom prst="flowChartAlternateProcess">
            <a:avLst/>
          </a:prstGeom>
          <a:scene3d>
            <a:camera prst="orthographicFront"/>
            <a:lightRig rig="threePt" dir="t"/>
          </a:scene3d>
          <a:sp3d>
            <a:bevelT/>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Поступления от уплаты других пошлин и сборов, установленных законодательством, а также штрафов за нарушение законодательства, </a:t>
            </a:r>
            <a:r>
              <a:rPr lang="ru-RU" sz="1400" dirty="0">
                <a:solidFill>
                  <a:schemeClr val="tx2"/>
                </a:solidFill>
                <a:latin typeface="Times New Roman" pitchFamily="18" charset="0"/>
                <a:cs typeface="Times New Roman" pitchFamily="18" charset="0"/>
              </a:rPr>
              <a:t>например:</a:t>
            </a:r>
          </a:p>
          <a:p>
            <a:pPr fontAlgn="auto">
              <a:spcBef>
                <a:spcPts val="0"/>
              </a:spcBef>
              <a:spcAft>
                <a:spcPts val="0"/>
              </a:spcAft>
              <a:buFontTx/>
              <a:buChar char="-"/>
              <a:defRPr/>
            </a:pPr>
            <a:r>
              <a:rPr lang="ru-RU" sz="1400" dirty="0">
                <a:solidFill>
                  <a:schemeClr val="tx2"/>
                </a:solidFill>
                <a:latin typeface="Times New Roman" pitchFamily="18" charset="0"/>
                <a:cs typeface="Times New Roman" pitchFamily="18" charset="0"/>
              </a:rPr>
              <a:t>доходы от использования муниципального имущества и земли;</a:t>
            </a:r>
          </a:p>
          <a:p>
            <a:pPr fontAlgn="auto">
              <a:spcBef>
                <a:spcPts val="0"/>
              </a:spcBef>
              <a:spcAft>
                <a:spcPts val="0"/>
              </a:spcAft>
              <a:buFontTx/>
              <a:buChar char="-"/>
              <a:defRPr/>
            </a:pPr>
            <a:r>
              <a:rPr lang="ru-RU" sz="1400" dirty="0">
                <a:solidFill>
                  <a:schemeClr val="tx2"/>
                </a:solidFill>
                <a:latin typeface="Times New Roman" pitchFamily="18" charset="0"/>
                <a:cs typeface="Times New Roman" pitchFamily="18" charset="0"/>
              </a:rPr>
              <a:t> штрафные санкции;</a:t>
            </a:r>
          </a:p>
          <a:p>
            <a:pPr fontAlgn="auto">
              <a:spcBef>
                <a:spcPts val="0"/>
              </a:spcBef>
              <a:spcAft>
                <a:spcPts val="0"/>
              </a:spcAft>
              <a:buFontTx/>
              <a:buChar char="-"/>
              <a:defRPr/>
            </a:pPr>
            <a:r>
              <a:rPr lang="ru-RU" sz="1400" dirty="0">
                <a:solidFill>
                  <a:schemeClr val="tx2"/>
                </a:solidFill>
                <a:latin typeface="Times New Roman" pitchFamily="18" charset="0"/>
                <a:cs typeface="Times New Roman" pitchFamily="18" charset="0"/>
              </a:rPr>
              <a:t> другие. </a:t>
            </a:r>
          </a:p>
        </p:txBody>
      </p:sp>
      <p:sp>
        <p:nvSpPr>
          <p:cNvPr id="37" name="Блок-схема: альтернативный процесс 36"/>
          <p:cNvSpPr/>
          <p:nvPr/>
        </p:nvSpPr>
        <p:spPr>
          <a:xfrm>
            <a:off x="6660232" y="3573016"/>
            <a:ext cx="2304256" cy="3071834"/>
          </a:xfrm>
          <a:prstGeom prst="flowChartAlternateProcess">
            <a:avLst/>
          </a:prstGeom>
          <a:scene3d>
            <a:camera prst="orthographicFront"/>
            <a:lightRig rig="threePt" dir="t"/>
          </a:scene3d>
          <a:sp3d>
            <a:bevelT/>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itchFamily="18" charset="0"/>
                <a:cs typeface="Times New Roman" pitchFamily="18" charset="0"/>
              </a:rPr>
              <a:t>Поступления от других бюджетов бюджетной системы (межбюджетные трансферты), организаций, граждан (кроме налоговых и неналоговых доходов). </a:t>
            </a:r>
            <a:endParaRPr lang="ru-RU" sz="1400"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96944" cy="1296144"/>
          </a:xfrm>
        </p:spPr>
        <p:txBody>
          <a:bodyPr>
            <a:noAutofit/>
          </a:bodyPr>
          <a:lstStyle/>
          <a:p>
            <a:pPr algn="ctr"/>
            <a:r>
              <a:rPr lang="ru-RU" sz="2000" b="1" dirty="0" smtClean="0">
                <a:solidFill>
                  <a:schemeClr val="accent3">
                    <a:lumMod val="75000"/>
                  </a:schemeClr>
                </a:solidFill>
                <a:latin typeface="Times New Roman" pitchFamily="18" charset="0"/>
                <a:cs typeface="Times New Roman" pitchFamily="18" charset="0"/>
              </a:rPr>
              <a:t>Прогнозируемые поступления доходов в бюджет муниципального образования «Полевское сельское поселение» Октябрьского муниципального района ЕАО в 2024 году</a:t>
            </a:r>
            <a:r>
              <a:rPr lang="en-US" sz="2000" b="1" dirty="0" smtClean="0">
                <a:solidFill>
                  <a:schemeClr val="accent3">
                    <a:lumMod val="75000"/>
                  </a:schemeClr>
                </a:solidFill>
                <a:latin typeface="Times New Roman" pitchFamily="18" charset="0"/>
                <a:cs typeface="Times New Roman" pitchFamily="18" charset="0"/>
              </a:rPr>
              <a:t> </a:t>
            </a:r>
            <a:r>
              <a:rPr lang="ru-RU" sz="2000" b="1" dirty="0" smtClean="0">
                <a:solidFill>
                  <a:schemeClr val="accent3">
                    <a:lumMod val="75000"/>
                  </a:schemeClr>
                </a:solidFill>
                <a:latin typeface="Times New Roman" pitchFamily="18" charset="0"/>
                <a:cs typeface="Times New Roman" pitchFamily="18" charset="0"/>
              </a:rPr>
              <a:t>и</a:t>
            </a:r>
            <a:r>
              <a:rPr lang="en-US" sz="2000" b="1" dirty="0" smtClean="0">
                <a:solidFill>
                  <a:schemeClr val="accent3">
                    <a:lumMod val="75000"/>
                  </a:schemeClr>
                </a:solidFill>
                <a:latin typeface="Times New Roman" pitchFamily="18" charset="0"/>
                <a:cs typeface="Times New Roman" pitchFamily="18" charset="0"/>
              </a:rPr>
              <a:t> </a:t>
            </a:r>
            <a:r>
              <a:rPr lang="ru-RU" sz="2000" b="1" dirty="0" smtClean="0">
                <a:solidFill>
                  <a:schemeClr val="accent3">
                    <a:lumMod val="75000"/>
                  </a:schemeClr>
                </a:solidFill>
                <a:latin typeface="Times New Roman" pitchFamily="18" charset="0"/>
                <a:cs typeface="Times New Roman" pitchFamily="18" charset="0"/>
              </a:rPr>
              <a:t>на плановый период 2025-2026 годов</a:t>
            </a:r>
            <a:r>
              <a:rPr lang="ru-RU" sz="1800" b="1" dirty="0" smtClean="0">
                <a:solidFill>
                  <a:schemeClr val="accent3">
                    <a:lumMod val="75000"/>
                  </a:schemeClr>
                </a:solidFill>
                <a:latin typeface="Times New Roman" pitchFamily="18" charset="0"/>
                <a:cs typeface="Times New Roman" pitchFamily="18" charset="0"/>
              </a:rPr>
              <a:t/>
            </a:r>
            <a:br>
              <a:rPr lang="ru-RU" sz="1800" b="1" dirty="0" smtClean="0">
                <a:solidFill>
                  <a:schemeClr val="accent3">
                    <a:lumMod val="75000"/>
                  </a:schemeClr>
                </a:solidFill>
                <a:latin typeface="Times New Roman" pitchFamily="18" charset="0"/>
                <a:cs typeface="Times New Roman" pitchFamily="18" charset="0"/>
              </a:rPr>
            </a:br>
            <a:r>
              <a:rPr lang="ru-RU" sz="1800" b="1" dirty="0" smtClean="0">
                <a:solidFill>
                  <a:schemeClr val="accent3">
                    <a:lumMod val="75000"/>
                  </a:schemeClr>
                </a:solidFill>
              </a:rPr>
              <a:t/>
            </a:r>
            <a:br>
              <a:rPr lang="ru-RU" sz="1800" b="1" dirty="0" smtClean="0">
                <a:solidFill>
                  <a:schemeClr val="accent3">
                    <a:lumMod val="75000"/>
                  </a:schemeClr>
                </a:solidFill>
              </a:rPr>
            </a:br>
            <a:endParaRPr lang="ru-RU" sz="1800" dirty="0">
              <a:solidFill>
                <a:schemeClr val="accent3">
                  <a:lumMod val="7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1483372278"/>
              </p:ext>
            </p:extLst>
          </p:nvPr>
        </p:nvGraphicFramePr>
        <p:xfrm>
          <a:off x="179511" y="1647826"/>
          <a:ext cx="8784977" cy="2194553"/>
        </p:xfrm>
        <a:graphic>
          <a:graphicData uri="http://schemas.openxmlformats.org/drawingml/2006/table">
            <a:tbl>
              <a:tblPr firstRow="1" bandRow="1">
                <a:tableStyleId>{5C22544A-7EE6-4342-B048-85BDC9FD1C3A}</a:tableStyleId>
              </a:tblPr>
              <a:tblGrid>
                <a:gridCol w="2957034"/>
                <a:gridCol w="2150570"/>
                <a:gridCol w="2060963"/>
                <a:gridCol w="1616410"/>
              </a:tblGrid>
              <a:tr h="547559">
                <a:tc>
                  <a:txBody>
                    <a:bodyPr/>
                    <a:lstStyle/>
                    <a:p>
                      <a:pPr algn="ctr" fontAlgn="ctr"/>
                      <a:r>
                        <a:rPr lang="ru-RU" sz="1800" b="1" i="0" u="none" strike="noStrike" dirty="0">
                          <a:solidFill>
                            <a:srgbClr val="000000"/>
                          </a:solidFill>
                          <a:effectLst/>
                          <a:latin typeface="Times New Roman"/>
                        </a:rPr>
                        <a:t>Источник дохода</a:t>
                      </a:r>
                    </a:p>
                  </a:txBody>
                  <a:tcPr marL="9525" marR="9525" marT="9525" marB="0" anchor="ctr"/>
                </a:tc>
                <a:tc>
                  <a:txBody>
                    <a:bodyPr/>
                    <a:lstStyle/>
                    <a:p>
                      <a:pPr algn="ctr" fontAlgn="ctr"/>
                      <a:r>
                        <a:rPr lang="ru-RU" sz="1800" b="1" i="0" u="none" strike="noStrike" dirty="0" smtClean="0">
                          <a:solidFill>
                            <a:srgbClr val="000000"/>
                          </a:solidFill>
                          <a:effectLst/>
                          <a:latin typeface="Times New Roman"/>
                        </a:rPr>
                        <a:t>2024 </a:t>
                      </a:r>
                      <a:r>
                        <a:rPr lang="ru-RU" sz="1800" b="1" i="0" u="none" strike="noStrike" dirty="0">
                          <a:solidFill>
                            <a:srgbClr val="000000"/>
                          </a:solidFill>
                          <a:effectLst/>
                          <a:latin typeface="Times New Roman"/>
                        </a:rPr>
                        <a:t>год, </a:t>
                      </a:r>
                      <a:endParaRPr lang="ru-RU" sz="1800" b="1" i="0" u="none" strike="noStrike" dirty="0" smtClean="0">
                        <a:solidFill>
                          <a:srgbClr val="000000"/>
                        </a:solidFill>
                        <a:effectLst/>
                        <a:latin typeface="Times New Roman"/>
                      </a:endParaRPr>
                    </a:p>
                    <a:p>
                      <a:pPr algn="ctr" fontAlgn="ctr"/>
                      <a:r>
                        <a:rPr lang="ru-RU" sz="1800" b="1" i="0" u="none" strike="noStrike" dirty="0" smtClean="0">
                          <a:solidFill>
                            <a:srgbClr val="000000"/>
                          </a:solidFill>
                          <a:effectLst/>
                          <a:latin typeface="Times New Roman"/>
                        </a:rPr>
                        <a:t>руб.</a:t>
                      </a:r>
                      <a:endParaRPr lang="ru-RU" sz="1800" b="1" i="0" u="none" strike="noStrike" dirty="0">
                        <a:solidFill>
                          <a:srgbClr val="000000"/>
                        </a:solidFill>
                        <a:effectLst/>
                        <a:latin typeface="Times New Roman"/>
                      </a:endParaRPr>
                    </a:p>
                  </a:txBody>
                  <a:tcPr marL="9525" marR="9525" marT="9525" marB="0" anchor="ctr"/>
                </a:tc>
                <a:tc>
                  <a:txBody>
                    <a:bodyPr/>
                    <a:lstStyle/>
                    <a:p>
                      <a:pPr algn="ctr" fontAlgn="ctr"/>
                      <a:r>
                        <a:rPr lang="ru-RU" sz="1800" b="1" i="0" u="none" strike="noStrike" dirty="0" smtClean="0">
                          <a:solidFill>
                            <a:srgbClr val="000000"/>
                          </a:solidFill>
                          <a:effectLst/>
                          <a:latin typeface="Times New Roman"/>
                        </a:rPr>
                        <a:t>2025 </a:t>
                      </a:r>
                      <a:r>
                        <a:rPr lang="ru-RU" sz="1800" b="1" i="0" u="none" strike="noStrike" dirty="0">
                          <a:solidFill>
                            <a:srgbClr val="000000"/>
                          </a:solidFill>
                          <a:effectLst/>
                          <a:latin typeface="Times New Roman"/>
                        </a:rPr>
                        <a:t>год, </a:t>
                      </a:r>
                      <a:endParaRPr lang="ru-RU" sz="1800" b="1" i="0" u="none" strike="noStrike" dirty="0" smtClean="0">
                        <a:solidFill>
                          <a:srgbClr val="000000"/>
                        </a:solidFill>
                        <a:effectLst/>
                        <a:latin typeface="Times New Roman"/>
                      </a:endParaRPr>
                    </a:p>
                    <a:p>
                      <a:pPr algn="ctr" fontAlgn="ctr"/>
                      <a:r>
                        <a:rPr lang="ru-RU" sz="1800" b="1" i="0" u="none" strike="noStrike" dirty="0" smtClean="0">
                          <a:solidFill>
                            <a:srgbClr val="000000"/>
                          </a:solidFill>
                          <a:effectLst/>
                          <a:latin typeface="Times New Roman"/>
                        </a:rPr>
                        <a:t> </a:t>
                      </a:r>
                      <a:r>
                        <a:rPr lang="ru-RU" sz="1800" b="1" i="0" u="none" strike="noStrike" dirty="0">
                          <a:solidFill>
                            <a:srgbClr val="000000"/>
                          </a:solidFill>
                          <a:effectLst/>
                          <a:latin typeface="Times New Roman"/>
                        </a:rPr>
                        <a:t>руб.</a:t>
                      </a:r>
                    </a:p>
                  </a:txBody>
                  <a:tcPr marL="9525" marR="9525" marT="9525" marB="0" anchor="ctr"/>
                </a:tc>
                <a:tc>
                  <a:txBody>
                    <a:bodyPr/>
                    <a:lstStyle/>
                    <a:p>
                      <a:pPr algn="ctr" fontAlgn="ctr"/>
                      <a:r>
                        <a:rPr lang="ru-RU" sz="1800" b="1" i="0" u="none" strike="noStrike" dirty="0" smtClean="0">
                          <a:solidFill>
                            <a:srgbClr val="000000"/>
                          </a:solidFill>
                          <a:effectLst/>
                          <a:latin typeface="Times New Roman"/>
                        </a:rPr>
                        <a:t>2026 </a:t>
                      </a:r>
                      <a:r>
                        <a:rPr lang="ru-RU" sz="1800" b="1" i="0" u="none" strike="noStrike" dirty="0">
                          <a:solidFill>
                            <a:srgbClr val="000000"/>
                          </a:solidFill>
                          <a:effectLst/>
                          <a:latin typeface="Times New Roman"/>
                        </a:rPr>
                        <a:t>год, </a:t>
                      </a:r>
                      <a:endParaRPr lang="ru-RU" sz="1800" b="1" i="0" u="none" strike="noStrike" dirty="0" smtClean="0">
                        <a:solidFill>
                          <a:srgbClr val="000000"/>
                        </a:solidFill>
                        <a:effectLst/>
                        <a:latin typeface="Times New Roman"/>
                      </a:endParaRPr>
                    </a:p>
                    <a:p>
                      <a:pPr algn="ctr" fontAlgn="ctr"/>
                      <a:r>
                        <a:rPr lang="ru-RU" sz="1800" b="1" i="0" u="none" strike="noStrike" dirty="0" smtClean="0">
                          <a:solidFill>
                            <a:srgbClr val="000000"/>
                          </a:solidFill>
                          <a:effectLst/>
                          <a:latin typeface="Times New Roman"/>
                        </a:rPr>
                        <a:t>руб</a:t>
                      </a:r>
                      <a:r>
                        <a:rPr lang="ru-RU" sz="1800" b="1" i="0" u="none" strike="noStrike" dirty="0">
                          <a:solidFill>
                            <a:srgbClr val="000000"/>
                          </a:solidFill>
                          <a:effectLst/>
                          <a:latin typeface="Times New Roman"/>
                        </a:rPr>
                        <a:t>.</a:t>
                      </a:r>
                    </a:p>
                  </a:txBody>
                  <a:tcPr marL="9525" marR="9525" marT="9525" marB="0" anchor="ctr"/>
                </a:tc>
              </a:tr>
              <a:tr h="449948">
                <a:tc>
                  <a:txBody>
                    <a:bodyPr/>
                    <a:lstStyle/>
                    <a:p>
                      <a:pPr algn="l" fontAlgn="b"/>
                      <a:r>
                        <a:rPr lang="ru-RU" sz="1800" b="0" i="0" u="none" strike="noStrike" dirty="0">
                          <a:solidFill>
                            <a:srgbClr val="000000"/>
                          </a:solidFill>
                          <a:effectLst/>
                          <a:latin typeface="Times New Roman"/>
                        </a:rPr>
                        <a:t>Неналоговые доходы</a:t>
                      </a:r>
                    </a:p>
                  </a:txBody>
                  <a:tcPr marL="9525" marR="9525" marT="9525" marB="0" anchor="b"/>
                </a:tc>
                <a:tc>
                  <a:txBody>
                    <a:bodyPr/>
                    <a:lstStyle/>
                    <a:p>
                      <a:pPr algn="ctr" fontAlgn="ctr"/>
                      <a:r>
                        <a:rPr lang="ru-RU" sz="1800" b="0" i="0" u="none" strike="noStrike" dirty="0" smtClean="0">
                          <a:solidFill>
                            <a:srgbClr val="000000"/>
                          </a:solidFill>
                          <a:effectLst/>
                          <a:latin typeface="Times New Roman"/>
                        </a:rPr>
                        <a:t>53 000,00</a:t>
                      </a:r>
                      <a:endParaRPr lang="ru-RU" sz="1800" b="0" i="0" u="none" strike="noStrike" dirty="0">
                        <a:solidFill>
                          <a:srgbClr val="0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53</a:t>
                      </a:r>
                      <a:r>
                        <a:rPr lang="ru-RU" sz="1800" b="0" i="0" u="none" strike="noStrike" baseline="0" dirty="0" smtClean="0">
                          <a:solidFill>
                            <a:srgbClr val="000000"/>
                          </a:solidFill>
                          <a:effectLst/>
                          <a:latin typeface="Times New Roman"/>
                        </a:rPr>
                        <a:t> 0</a:t>
                      </a:r>
                      <a:r>
                        <a:rPr lang="ru-RU" sz="1800" b="0" i="0" u="none" strike="noStrike" dirty="0" smtClean="0">
                          <a:solidFill>
                            <a:srgbClr val="000000"/>
                          </a:solidFill>
                          <a:effectLst/>
                          <a:latin typeface="Times New Roman"/>
                        </a:rPr>
                        <a:t>00,00</a:t>
                      </a:r>
                      <a:endParaRPr lang="ru-RU" sz="1800" b="0" i="0" u="none" strike="noStrike" dirty="0">
                        <a:solidFill>
                          <a:srgbClr val="0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53 000,00</a:t>
                      </a:r>
                      <a:endParaRPr lang="ru-RU" sz="1800" b="0" i="0" u="none" strike="noStrike" dirty="0">
                        <a:solidFill>
                          <a:srgbClr val="000000"/>
                        </a:solidFill>
                        <a:effectLst/>
                        <a:latin typeface="Times New Roman"/>
                      </a:endParaRPr>
                    </a:p>
                  </a:txBody>
                  <a:tcPr marL="9525" marR="9525" marT="9525" marB="0" anchor="ctr"/>
                </a:tc>
              </a:tr>
              <a:tr h="395480">
                <a:tc>
                  <a:txBody>
                    <a:bodyPr/>
                    <a:lstStyle/>
                    <a:p>
                      <a:pPr algn="l" fontAlgn="b"/>
                      <a:r>
                        <a:rPr lang="ru-RU" sz="1800" b="0" i="0" u="none" strike="noStrike" dirty="0">
                          <a:solidFill>
                            <a:srgbClr val="000000"/>
                          </a:solidFill>
                          <a:effectLst/>
                          <a:latin typeface="Times New Roman"/>
                        </a:rPr>
                        <a:t>Налоговые доходы</a:t>
                      </a:r>
                    </a:p>
                  </a:txBody>
                  <a:tcPr marL="9525" marR="9525" marT="9525" marB="0" anchor="b"/>
                </a:tc>
                <a:tc>
                  <a:txBody>
                    <a:bodyPr/>
                    <a:lstStyle/>
                    <a:p>
                      <a:pPr algn="ctr" fontAlgn="ctr"/>
                      <a:r>
                        <a:rPr lang="ru-RU" sz="1800" b="0" i="0" u="none" strike="noStrike" dirty="0" smtClean="0">
                          <a:solidFill>
                            <a:srgbClr val="000000"/>
                          </a:solidFill>
                          <a:effectLst/>
                          <a:latin typeface="Times New Roman"/>
                        </a:rPr>
                        <a:t>1 811 000,00</a:t>
                      </a:r>
                      <a:endParaRPr lang="ru-RU" sz="1800" b="0" i="0" u="none" strike="noStrike" dirty="0">
                        <a:solidFill>
                          <a:srgbClr val="0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1 834 000,00</a:t>
                      </a:r>
                      <a:endParaRPr lang="ru-RU" sz="1800" b="0" i="0" u="none" strike="noStrike" dirty="0">
                        <a:solidFill>
                          <a:srgbClr val="0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1</a:t>
                      </a:r>
                      <a:r>
                        <a:rPr lang="ru-RU" sz="1800" b="0" i="0" u="none" strike="noStrike" baseline="0" dirty="0" smtClean="0">
                          <a:solidFill>
                            <a:srgbClr val="000000"/>
                          </a:solidFill>
                          <a:effectLst/>
                          <a:latin typeface="Times New Roman"/>
                        </a:rPr>
                        <a:t> 987 000</a:t>
                      </a:r>
                      <a:r>
                        <a:rPr lang="ru-RU" sz="1800" b="0" i="0" u="none" strike="noStrike" dirty="0" smtClean="0">
                          <a:solidFill>
                            <a:srgbClr val="000000"/>
                          </a:solidFill>
                          <a:effectLst/>
                          <a:latin typeface="Times New Roman"/>
                        </a:rPr>
                        <a:t>,00</a:t>
                      </a:r>
                      <a:endParaRPr lang="ru-RU" sz="1800" b="0" i="0" u="none" strike="noStrike" dirty="0">
                        <a:solidFill>
                          <a:srgbClr val="000000"/>
                        </a:solidFill>
                        <a:effectLst/>
                        <a:latin typeface="Times New Roman"/>
                      </a:endParaRPr>
                    </a:p>
                  </a:txBody>
                  <a:tcPr marL="9525" marR="9525" marT="9525" marB="0" anchor="ctr"/>
                </a:tc>
              </a:tr>
              <a:tr h="395480">
                <a:tc>
                  <a:txBody>
                    <a:bodyPr/>
                    <a:lstStyle/>
                    <a:p>
                      <a:pPr algn="l" fontAlgn="b"/>
                      <a:r>
                        <a:rPr lang="ru-RU" sz="1800" b="0" i="0" u="none" strike="noStrike" dirty="0">
                          <a:solidFill>
                            <a:srgbClr val="000000"/>
                          </a:solidFill>
                          <a:effectLst/>
                          <a:latin typeface="Times New Roman"/>
                        </a:rPr>
                        <a:t>Безвозмездные поступления</a:t>
                      </a:r>
                    </a:p>
                  </a:txBody>
                  <a:tcPr marL="9525" marR="9525" marT="9525" marB="0" anchor="b"/>
                </a:tc>
                <a:tc>
                  <a:txBody>
                    <a:bodyPr/>
                    <a:lstStyle/>
                    <a:p>
                      <a:pPr algn="ctr" fontAlgn="ctr"/>
                      <a:r>
                        <a:rPr lang="ru-RU" sz="1800" b="0" i="0" u="none" strike="noStrike" dirty="0" smtClean="0">
                          <a:solidFill>
                            <a:srgbClr val="000000"/>
                          </a:solidFill>
                          <a:effectLst/>
                          <a:latin typeface="Times New Roman"/>
                        </a:rPr>
                        <a:t>18 699 720,00</a:t>
                      </a:r>
                      <a:endParaRPr lang="ru-RU" sz="1800" b="0" i="0" u="none" strike="noStrike" dirty="0">
                        <a:solidFill>
                          <a:srgbClr val="0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16 482 120,00</a:t>
                      </a:r>
                      <a:endParaRPr lang="ru-RU" sz="1800" b="0" i="0" u="none" strike="noStrike" dirty="0">
                        <a:solidFill>
                          <a:srgbClr val="000000"/>
                        </a:solidFill>
                        <a:effectLst/>
                        <a:latin typeface="Times New Roman"/>
                      </a:endParaRPr>
                    </a:p>
                  </a:txBody>
                  <a:tcPr marL="9525" marR="9525" marT="9525" marB="0" anchor="ctr"/>
                </a:tc>
                <a:tc>
                  <a:txBody>
                    <a:bodyPr/>
                    <a:lstStyle/>
                    <a:p>
                      <a:pPr algn="ctr" fontAlgn="ctr"/>
                      <a:r>
                        <a:rPr lang="ru-RU" sz="1800" b="0" i="0" u="none" strike="noStrike" dirty="0" smtClean="0">
                          <a:solidFill>
                            <a:srgbClr val="000000"/>
                          </a:solidFill>
                          <a:effectLst/>
                          <a:latin typeface="Times New Roman"/>
                        </a:rPr>
                        <a:t>16 356</a:t>
                      </a:r>
                      <a:r>
                        <a:rPr lang="ru-RU" sz="1800" b="0" i="0" u="none" strike="noStrike" baseline="0" dirty="0" smtClean="0">
                          <a:solidFill>
                            <a:srgbClr val="000000"/>
                          </a:solidFill>
                          <a:effectLst/>
                          <a:latin typeface="Times New Roman"/>
                        </a:rPr>
                        <a:t> 140</a:t>
                      </a:r>
                      <a:r>
                        <a:rPr lang="ru-RU" sz="1800" b="0" i="0" u="none" strike="noStrike" dirty="0" smtClean="0">
                          <a:solidFill>
                            <a:srgbClr val="000000"/>
                          </a:solidFill>
                          <a:effectLst/>
                          <a:latin typeface="Times New Roman"/>
                        </a:rPr>
                        <a:t>,00</a:t>
                      </a:r>
                      <a:endParaRPr lang="ru-RU" sz="1800" b="0" i="0" u="none" strike="noStrike" dirty="0">
                        <a:solidFill>
                          <a:srgbClr val="000000"/>
                        </a:solidFill>
                        <a:effectLst/>
                        <a:latin typeface="Times New Roman"/>
                      </a:endParaRPr>
                    </a:p>
                  </a:txBody>
                  <a:tcPr marL="9525" marR="9525" marT="9525" marB="0" anchor="ctr"/>
                </a:tc>
              </a:tr>
              <a:tr h="395480">
                <a:tc>
                  <a:txBody>
                    <a:bodyPr/>
                    <a:lstStyle/>
                    <a:p>
                      <a:pPr algn="l" fontAlgn="b"/>
                      <a:r>
                        <a:rPr lang="ru-RU" sz="1800" b="1" i="0" u="none" strike="noStrike" dirty="0">
                          <a:solidFill>
                            <a:srgbClr val="000000"/>
                          </a:solidFill>
                          <a:effectLst/>
                          <a:latin typeface="Times New Roman"/>
                        </a:rPr>
                        <a:t>ИТОГО</a:t>
                      </a:r>
                    </a:p>
                  </a:txBody>
                  <a:tcPr marL="9525" marR="9525" marT="9525" marB="0" anchor="b"/>
                </a:tc>
                <a:tc>
                  <a:txBody>
                    <a:bodyPr/>
                    <a:lstStyle/>
                    <a:p>
                      <a:pPr algn="ctr" fontAlgn="ctr"/>
                      <a:r>
                        <a:rPr lang="ru-RU" sz="1800" b="1" i="0" u="none" strike="noStrike" dirty="0" smtClean="0">
                          <a:solidFill>
                            <a:srgbClr val="000000"/>
                          </a:solidFill>
                          <a:effectLst/>
                          <a:latin typeface="Times New Roman"/>
                        </a:rPr>
                        <a:t>20 563 720,00</a:t>
                      </a:r>
                      <a:endParaRPr lang="ru-RU" sz="1800" b="1" i="0" u="none" strike="noStrike" dirty="0">
                        <a:solidFill>
                          <a:srgbClr val="000000"/>
                        </a:solidFill>
                        <a:effectLst/>
                        <a:latin typeface="Times New Roman"/>
                      </a:endParaRPr>
                    </a:p>
                  </a:txBody>
                  <a:tcPr marL="9525" marR="9525" marT="9525" marB="0" anchor="ctr"/>
                </a:tc>
                <a:tc>
                  <a:txBody>
                    <a:bodyPr/>
                    <a:lstStyle/>
                    <a:p>
                      <a:pPr algn="ctr" fontAlgn="ctr"/>
                      <a:r>
                        <a:rPr lang="ru-RU" sz="1800" b="1" i="0" u="none" strike="noStrike" dirty="0" smtClean="0">
                          <a:solidFill>
                            <a:srgbClr val="000000"/>
                          </a:solidFill>
                          <a:effectLst/>
                          <a:latin typeface="Times New Roman"/>
                        </a:rPr>
                        <a:t>18 369 120,00</a:t>
                      </a:r>
                      <a:endParaRPr lang="ru-RU" sz="1800" b="1" i="0" u="none" strike="noStrike" dirty="0">
                        <a:solidFill>
                          <a:srgbClr val="000000"/>
                        </a:solidFill>
                        <a:effectLst/>
                        <a:latin typeface="Times New Roman"/>
                      </a:endParaRPr>
                    </a:p>
                  </a:txBody>
                  <a:tcPr marL="9525" marR="9525" marT="9525" marB="0" anchor="ctr"/>
                </a:tc>
                <a:tc>
                  <a:txBody>
                    <a:bodyPr/>
                    <a:lstStyle/>
                    <a:p>
                      <a:pPr algn="ctr" fontAlgn="ctr"/>
                      <a:r>
                        <a:rPr lang="ru-RU" sz="1800" b="1" i="0" u="none" strike="noStrike" smtClean="0">
                          <a:solidFill>
                            <a:srgbClr val="000000"/>
                          </a:solidFill>
                          <a:effectLst/>
                          <a:latin typeface="Times New Roman"/>
                        </a:rPr>
                        <a:t>18 396</a:t>
                      </a:r>
                      <a:r>
                        <a:rPr lang="ru-RU" sz="1800" b="1" i="0" u="none" strike="noStrike" baseline="0" smtClean="0">
                          <a:solidFill>
                            <a:srgbClr val="000000"/>
                          </a:solidFill>
                          <a:effectLst/>
                          <a:latin typeface="Times New Roman"/>
                        </a:rPr>
                        <a:t> 140</a:t>
                      </a:r>
                      <a:r>
                        <a:rPr lang="ru-RU" sz="1800" b="1" i="0" u="none" strike="noStrike" smtClean="0">
                          <a:solidFill>
                            <a:srgbClr val="000000"/>
                          </a:solidFill>
                          <a:effectLst/>
                          <a:latin typeface="Times New Roman"/>
                        </a:rPr>
                        <a:t>,00</a:t>
                      </a:r>
                      <a:endParaRPr lang="ru-RU" sz="1800" b="1" i="0" u="none" strike="noStrike" dirty="0">
                        <a:solidFill>
                          <a:srgbClr val="000000"/>
                        </a:solidFill>
                        <a:effectLst/>
                        <a:latin typeface="Times New Roman"/>
                      </a:endParaRPr>
                    </a:p>
                  </a:txBody>
                  <a:tcPr marL="9525" marR="9525" marT="9525" marB="0" anchor="ctr"/>
                </a:tc>
              </a:tr>
            </a:tbl>
          </a:graphicData>
        </a:graphic>
      </p:graphicFrame>
      <p:pic>
        <p:nvPicPr>
          <p:cNvPr id="1026" name="Picture 2" descr="C:\Users\Оксана\Desktop\Бюджет для граждан\Ч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5" y="3933056"/>
            <a:ext cx="2952328" cy="27363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Диаграмма 5"/>
          <p:cNvGraphicFramePr>
            <a:graphicFrameLocks/>
          </p:cNvGraphicFramePr>
          <p:nvPr>
            <p:extLst>
              <p:ext uri="{D42A27DB-BD31-4B8C-83A1-F6EECF244321}">
                <p14:modId xmlns:p14="http://schemas.microsoft.com/office/powerpoint/2010/main" xmlns="" val="2045582473"/>
              </p:ext>
            </p:extLst>
          </p:nvPr>
        </p:nvGraphicFramePr>
        <p:xfrm>
          <a:off x="3275856" y="4005064"/>
          <a:ext cx="5400600" cy="2726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a:extLst>
              <a:ext uri="{FF2B5EF4-FFF2-40B4-BE49-F238E27FC236}">
                <a16:creationId xmlns:lc="http://schemas.openxmlformats.org/drawingml/2006/lockedCanvas" xmlns:a16="http://schemas.microsoft.com/office/drawing/2014/main" xmlns="" xmlns:xdr="http://schemas.openxmlformats.org/drawingml/2006/spreadsheetDrawing" id="{D5E3999B-E807-432F-A8AE-E253F5744692}"/>
              </a:ext>
            </a:extLst>
          </p:cNvPr>
          <p:cNvGraphicFramePr>
            <a:graphicFrameLocks/>
          </p:cNvGraphicFramePr>
          <p:nvPr/>
        </p:nvGraphicFramePr>
        <p:xfrm>
          <a:off x="2699792" y="3933056"/>
          <a:ext cx="6048672" cy="263461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2029</TotalTime>
  <Words>1904</Words>
  <Application>Microsoft Office PowerPoint</Application>
  <PresentationFormat>Экран (4:3)</PresentationFormat>
  <Paragraphs>430</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Воздушный поток</vt:lpstr>
      <vt:lpstr>БЮДЖЕТ ДЛЯ ГРАЖДАН  </vt:lpstr>
      <vt:lpstr>Уважаемые жители Полевского сельского поселения!</vt:lpstr>
      <vt:lpstr>Основные понятия и термины</vt:lpstr>
      <vt:lpstr>Основные понятия и термины</vt:lpstr>
      <vt:lpstr>Слайд 5</vt:lpstr>
      <vt:lpstr>Основные понятия и термины</vt:lpstr>
      <vt:lpstr>Слайд 7</vt:lpstr>
      <vt:lpstr>Доходы бюджета</vt:lpstr>
      <vt:lpstr>Прогнозируемые поступления доходов в бюджет муниципального образования «Полевское сельское поселение» Октябрьского муниципального района ЕАО в 2024 году и на плановый период 2025-2026 годов  </vt:lpstr>
      <vt:lpstr>Норматив отчислений налоговых доходов в местный бюджет </vt:lpstr>
      <vt:lpstr>Прогнозируемые поступления основных налоговых доходов в бюджет муниципального образования «Полевское сельское поселение» Октябрьского муниципального района ЕАО в 2024 году и на плановый период 2025-2026 годов  </vt:lpstr>
      <vt:lpstr>Слайд 12</vt:lpstr>
      <vt:lpstr>Слайд 13</vt:lpstr>
      <vt:lpstr>Слайд 14</vt:lpstr>
      <vt:lpstr>Расходы бюджета</vt:lpstr>
      <vt:lpstr>Распределение расходов  бюджета муниципального образования «Полевское сельское поселение» Октябрьского муниципального района ЕАО в 2024 году и на плановый период 2025-2026 годов по подведомственным учреждениям      Распределение расходов  бюджета муниципального образования «Полевское сельское поселение» Октябрьского муниципального района ЕАО в 2018 году и на плановый период 2019-2020 годов по подведомственным учреждениям     </vt:lpstr>
      <vt:lpstr>Структура расходов  бюджета муниципального образования «Полевское сельское поселение» Октябрьского муниципального района ЕАО в 2024 году и на плановый период 2025-2026 годов по подведомственным учреждениям            </vt:lpstr>
      <vt:lpstr>Распределение расходов бюджета муниципального образования «Полевское сельское поселение» Октябрьского муниципального района ЕАО в 2024 году и на плановый период 2025-2026 годов по программным и не программным направлениям        </vt:lpstr>
      <vt:lpstr>Расходы бюджета муниципального образования «Полевское сельское поселение» Октябрьского муниципального района ЕАО в 2024 году и на плановый период 2025-2026 годов в разрезе муниципальных программ         </vt:lpstr>
      <vt:lpstr>Расходы бюджета муниципального образования «Полевское сельское поселение» Октябрьского муниципального района ЕАО в 2024 году и на плановый период 2025-2026 годов в области мероприятий непрограммных направлений          </vt:lpstr>
      <vt:lpstr>Расходы бюджета муниципального образования «Полевское сельское поселение» Октябрьского муниципального района ЕАО в 2024 году и на плановый период 2025-2026 годов в области мероприятий непрограммных направлений           </vt:lpstr>
      <vt:lpstr> </vt:lpstr>
      <vt:lpstr>Расходы бюджета муниципального образования «Полевское сельское поселение» Октябрьского муниципального района ЕАО в 2024 году и на плановый период 2025-2026 годов в области мероприятий         </vt:lpstr>
      <vt:lpstr>Расходы бюджета муниципального образования «Полевское сельское поселение» Октябрьского муниципального района ЕАО в 2024 году и на плановый период 2025-2026 годов в области мероприятий непрограммных направлений         </vt:lpstr>
      <vt:lpstr>Расходы бюджета муниципального образования «Полевское сельское поселение» Октябрьского муниципального района ЕАО в 2024 году и на плановый период 2025-2026 годов в области мероприятий непрограммных направлений       </vt:lpstr>
      <vt:lpstr>ПОЯСНИТЕЛЬНАЯ ЗАПИСКА к бюджету муниципального образования «Полевское сельское поселение» Октябрьского муниципального района ЕАО на 2024 год и плановый период на 2025-2026 годов</vt:lpstr>
      <vt:lpstr>В расчетах прогноза по налоговым доходам учтены следующие основные показатели, характеризующие налоговую базу и влияющие на объем поступления налогов в бюджет муниципального образования: </vt:lpstr>
      <vt:lpstr>Определение объемов бюджетных ассигнований на 2024 год и на плановый период 2025 и 2026 годов осуществлено на основе утвержденных бюджетных ассигнований по состоянию на 01.11.2023: </vt:lpstr>
      <vt:lpstr>Слайд 29</vt:lpstr>
      <vt:lpstr>Уважаемые жители Полевского сельского поселения!     </vt:lpstr>
      <vt:lpstr>Слайд 31</vt:lpstr>
    </vt:vector>
  </TitlesOfParts>
  <Company>fofurmanov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2017г</dc:title>
  <dc:creator>User1</dc:creator>
  <cp:lastModifiedBy>Postoenko_RA</cp:lastModifiedBy>
  <cp:revision>252</cp:revision>
  <cp:lastPrinted>2020-12-17T23:50:48Z</cp:lastPrinted>
  <dcterms:created xsi:type="dcterms:W3CDTF">2017-05-23T06:31:16Z</dcterms:created>
  <dcterms:modified xsi:type="dcterms:W3CDTF">2023-12-28T05:02:31Z</dcterms:modified>
</cp:coreProperties>
</file>